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  <p:sldMasterId id="2147483720" r:id="rId6"/>
  </p:sldMasterIdLst>
  <p:notesMasterIdLst>
    <p:notesMasterId r:id="rId19"/>
  </p:notesMasterIdLst>
  <p:handoutMasterIdLst>
    <p:handoutMasterId r:id="rId20"/>
  </p:handoutMasterIdLst>
  <p:sldIdLst>
    <p:sldId id="256" r:id="rId7"/>
    <p:sldId id="275" r:id="rId8"/>
    <p:sldId id="290" r:id="rId9"/>
    <p:sldId id="292" r:id="rId10"/>
    <p:sldId id="293" r:id="rId11"/>
    <p:sldId id="263" r:id="rId12"/>
    <p:sldId id="294" r:id="rId13"/>
    <p:sldId id="295" r:id="rId14"/>
    <p:sldId id="291" r:id="rId15"/>
    <p:sldId id="286" r:id="rId16"/>
    <p:sldId id="296" r:id="rId17"/>
    <p:sldId id="28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  <a:srgbClr val="3333FF"/>
    <a:srgbClr val="A4BED8"/>
    <a:srgbClr val="F1F5F9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37" autoAdjust="0"/>
  </p:normalViewPr>
  <p:slideViewPr>
    <p:cSldViewPr>
      <p:cViewPr>
        <p:scale>
          <a:sx n="70" d="100"/>
          <a:sy n="70" d="100"/>
        </p:scale>
        <p:origin x="-13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36AA3-B2FF-46F4-82BC-4B450DC36309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FADA9-FDE7-44B9-AB9B-C565DF50AC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4304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1B131-EEEE-4C75-B5D6-4448024DBA72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FDC21-1126-4896-A391-7E38E287CB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7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DC21-1126-4896-A391-7E38E287CB3B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21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DC21-1126-4896-A391-7E38E287CB3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21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DC21-1126-4896-A391-7E38E287CB3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65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FDC21-1126-4896-A391-7E38E287CB3B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8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DD60B-07E5-4E18-B80D-61FC029E91FF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4FFC-8C4A-4E63-A4CB-97E7C4695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446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1F3D-1256-44D1-8DD1-A2639C735FB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C3E-8094-4314-8189-2B7FFF12E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650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44E14-BE53-41C0-ADD3-39FECAF39FD7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B61F-6E29-429B-BE96-785AE3576A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010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B8160-D6B0-4973-9EBE-EEDE3EB9B961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D9080-9D67-4673-BB39-7EB2B40E0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189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5F346-C601-48A7-BD9C-49704C6556A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E877A-3C6F-4398-B7A4-C020F9256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B927-F88E-41E6-870F-B4ED7C281FC7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C2F41-9BA1-467B-8DF8-351B105CA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617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64872-B912-4D75-9CD4-5D6976C47BE6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BD496-6D4F-4892-90E4-5262F425D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61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B19EB-38D4-4BC5-A552-80D2E9FA5B84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E61F-9C51-4DF0-95C4-BB0DBC772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07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6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23BFC-DE39-4FF2-A979-8AEB94C53C61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9DA5-9C78-450E-89FA-06BDABCAF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571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58198-545C-4C96-8AD7-BBCA49649EC7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71150-6A0D-43C2-986E-3D131ACFD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201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2024-B4BB-4D94-B483-29961B6D1B80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32FCA-0424-4D73-8E78-09161136B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28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0BC18-4CE4-4041-AED4-C21BBA5791F4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18903-BD2C-4008-9217-31AF52D96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152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F9A9E-E109-4CEC-8E37-364B58F3E56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ACC3-2D7D-4688-985F-3E5FA15C8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144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E46F2-1828-452F-A884-BEE7CB67161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31267-3D39-44E7-8103-7513D3323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601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FDB56-8228-406A-9718-459D4B412DD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1D491-0961-47B7-A706-E85D800B7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30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1836-F6CD-4DB4-91A9-686078A79D8B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7893-E408-454B-8E4C-374945B95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869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D95C0-C118-462B-BC68-308F202A26A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A12F-2DF4-4097-999F-A9A2E60EB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231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CC528-2E6E-4C95-8D16-C00B49E94B24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7DE5-1B90-488B-AF5E-7067B6EB2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2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2AB01-7193-410D-A025-97C5C2AD3E0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B2584-1D73-44FF-A6CD-5B212476B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501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D6CA3-5903-4B60-8B42-2114EC4A98B9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79970-41C8-42E9-AAA2-320BF6C8B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588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3A54-36E1-42F6-BC6B-337E0B8EA384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DBC0-E0DA-401F-A3D2-67AC66ABC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590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10E14-81A5-465F-801B-F71DE4EB9E53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CB1FD-454A-4E4A-9CAC-6993C97BAC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63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E1F1-6659-4AC9-81EB-01A58BFAD931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C1D-FF86-46C9-8A96-589848121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007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A9C6-8703-4260-84EF-6F102258E609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34E2F-78AA-4701-9229-26E5B5D8F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407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3CCB7-57F0-425B-9487-A03A58B4FC48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B2038-8FFC-41E0-9703-637B229E1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9059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8F51-9298-4B5D-BD72-A2B1D4CD0A7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FA3EE-1D3F-406C-BAB7-973E63060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7002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19D1-8AC5-4776-87BA-945289163CCA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8D441-9756-44B8-9BC6-3D6C3B16A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164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5D6F-9FB3-47E8-8AE8-3D69B4FEAE3C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3542-AE18-4F55-A2F0-38C419B22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12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DC23-9722-4704-B370-62051F119740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C40DF-497E-49ED-861D-919747D13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258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87A7-5F95-467E-89B9-92CC1AAAD215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1288-08F7-48D0-91E9-96F992FA9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3554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21D2-2E99-4D4C-B9D8-57AECA5A71FE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6D2B1-97F9-4671-A078-1CA0D82AF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1421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711CF-6153-48CF-8575-2016680A95FE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6B9A-EED0-4D77-B0EF-03C228740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981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C1DA-FB42-43C4-A3FF-70A7AAC0EC23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DD77-C538-424C-AA6C-4707C4400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224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48053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442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270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5272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96917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679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2650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5699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2323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594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857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61531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22138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4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0643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468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158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844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323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052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08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15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4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3CC25A-5FD3-427B-855B-8FB4D783B247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4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4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142958-7F3F-457C-9276-BDBCB335A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0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E0F3B1-5A42-495B-BAC1-BACC46034CD2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CF16643-8FDA-4709-BB72-9DC144805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56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8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4DA037-9DD9-4978-AA03-11AE2303523E}" type="datetimeFigureOut">
              <a:rPr lang="ru-RU"/>
              <a:pPr>
                <a:defRPr/>
              </a:pPr>
              <a:t>14.11.17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AD5D0C5-2556-4D84-ADAB-E0546F880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7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5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14.11.17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7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9833"/>
            <a:ext cx="8712968" cy="377925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Правовые основы 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разработки Национальной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стратегии по 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борьбе с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онкологическими заболеваниями на долгосрочный период до 2030 г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 Синхронизация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целей и задач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, целевых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показателей 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Национальной стратегии с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поручениями Президента РФ и Правительства РФ </a:t>
            </a: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600" b="1" cap="all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2600" b="1" cap="all" dirty="0">
                <a:solidFill>
                  <a:schemeClr val="accent2">
                    <a:lumMod val="75000"/>
                  </a:schemeClr>
                </a:solidFill>
              </a:rPr>
              <a:t>период до 2025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7724" y="6093296"/>
            <a:ext cx="4896544" cy="504056"/>
          </a:xfrm>
        </p:spPr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13 ноября 2017 г.,  Москва 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0436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>
                <a:solidFill>
                  <a:schemeClr val="bg1">
                    <a:lumMod val="50000"/>
                  </a:schemeClr>
                </a:solidFill>
              </a:rPr>
              <a:t>V </a:t>
            </a:r>
            <a:r>
              <a:rPr lang="en-US" sz="2400" b="1" cap="all" dirty="0" err="1">
                <a:solidFill>
                  <a:schemeClr val="bg1">
                    <a:lumMod val="50000"/>
                  </a:schemeClr>
                </a:solidFill>
              </a:rPr>
              <a:t>Всероссийское</a:t>
            </a:r>
            <a:r>
              <a:rPr lang="en-US" sz="2400" b="1" cap="all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b="1" cap="all" dirty="0" err="1">
                <a:solidFill>
                  <a:schemeClr val="bg1">
                    <a:lumMod val="50000"/>
                  </a:schemeClr>
                </a:solidFill>
              </a:rPr>
              <a:t>совещание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п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рофильной комиссии по специальности «онкология» МЗ РФ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43708" y="5042579"/>
            <a:ext cx="5184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Т. ЕЛМАНОВА</a:t>
            </a:r>
          </a:p>
          <a:p>
            <a:pPr algn="ctr"/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с</a:t>
            </a: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екретарь профильной комиссии</a:t>
            </a:r>
            <a:endParaRPr lang="ru-RU" sz="22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</a:rPr>
              <a:t>Синхронизация целевых показателей НС с госпрограммой «Развитие здравоохранения» </a:t>
            </a:r>
            <a:endParaRPr lang="ru-RU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323805"/>
              </p:ext>
            </p:extLst>
          </p:nvPr>
        </p:nvGraphicFramePr>
        <p:xfrm>
          <a:off x="35496" y="1124744"/>
          <a:ext cx="8928993" cy="5354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108"/>
                <a:gridCol w="570109"/>
                <a:gridCol w="570109"/>
                <a:gridCol w="570109"/>
                <a:gridCol w="569503"/>
                <a:gridCol w="585255"/>
                <a:gridCol w="585255"/>
                <a:gridCol w="570109"/>
                <a:gridCol w="570109"/>
                <a:gridCol w="570109"/>
                <a:gridCol w="570109"/>
                <a:gridCol w="570109"/>
              </a:tblGrid>
              <a:tr h="22909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Наименование показателя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Индикативное значение показателя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 </a:t>
                      </a:r>
                      <a:r>
                        <a:rPr lang="ru-RU" sz="1000">
                          <a:effectLst/>
                        </a:rPr>
                        <a:t>этап среднесрочный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II </a:t>
                      </a:r>
                      <a:r>
                        <a:rPr lang="ru-RU" sz="1000">
                          <a:effectLst/>
                        </a:rPr>
                        <a:t>этап долгосрочный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2028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53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ПОКАЗАТЕЛИ ДЕЯТЕЛЬНОСТИ ОНКОЛОГИЧЕСКОЙ СЛУЖБЫ</a:t>
                      </a:r>
                      <a:endParaRPr lang="ru-RU" sz="1200" b="1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4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1. Смертность от новообразований (в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. от ЗНО) (на 100 тыс. нас.)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191,7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190,6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189,5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188,4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187,3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186,2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185,0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184,7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184,5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184,3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184,0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2. Смертность от новообразований (в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т.ч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. от ЗНО) в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трудоспособном  возрасте*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на 100 тыс.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тр. нас.)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72,6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72,2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71,8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71,4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71,0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70,6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70,0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69,8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69,5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</a:rPr>
                        <a:t>69,3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69,0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</a:rPr>
                        <a:t>3. Одногодичная летальность  больных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с ЗНО,%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21,70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21,0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20,80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20,2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20,0 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19,8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19,7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19,6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19,5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797" marR="607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Удельный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вес больных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ЗНО, состоящих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учёте с момента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уст. диагноза 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лет и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более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54,1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55,8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8888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cap="small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Показатели лечебно-диагностической работы службы ПМСП</a:t>
                      </a:r>
                      <a:endParaRPr lang="ru-RU" sz="1200" b="1" cap="small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 Доля больных с ЗНО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(без ЛПЗ), выявленных на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стадии, %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62,0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63,0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65,5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66,0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66,5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67,0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5.1 Доля больных с ЗНО (без ЛПЗ),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выявленных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стадии, %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5.2 Доля больных с ЗНО (без ЛПЗ),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выявленных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стадии,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5.3 Доля больных с ЗНО (без  ЛПЗ),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выявленных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стадии,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5.4 Доля больных с ЗНО (без ЛПЗ),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выявленных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стадии,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67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Autofit/>
          </a:bodyPr>
          <a:lstStyle/>
          <a:p>
            <a:r>
              <a:rPr lang="ru-RU" sz="2300" b="1" dirty="0" smtClean="0">
                <a:solidFill>
                  <a:schemeClr val="bg1">
                    <a:lumMod val="50000"/>
                  </a:schemeClr>
                </a:solidFill>
              </a:rPr>
              <a:t>Соответствие мероприятий по решению задач НС поручениям Президента РФ </a:t>
            </a:r>
            <a:r>
              <a:rPr lang="ru-RU" sz="2300" b="1" dirty="0">
                <a:solidFill>
                  <a:schemeClr val="bg1">
                    <a:lumMod val="50000"/>
                  </a:schemeClr>
                </a:solidFill>
              </a:rPr>
              <a:t>от 2 апреля 2017 года № Пр-589 (</a:t>
            </a:r>
            <a:r>
              <a:rPr lang="ru-RU" sz="2300" b="1" dirty="0" smtClean="0">
                <a:solidFill>
                  <a:schemeClr val="bg1">
                    <a:lumMod val="50000"/>
                  </a:schemeClr>
                </a:solidFill>
              </a:rPr>
              <a:t>п.2 </a:t>
            </a:r>
            <a:r>
              <a:rPr lang="ru-RU" sz="2300" b="1" dirty="0">
                <a:solidFill>
                  <a:schemeClr val="bg1">
                    <a:lumMod val="50000"/>
                  </a:schemeClr>
                </a:solidFill>
              </a:rPr>
              <a:t>и 3б )</a:t>
            </a:r>
            <a:r>
              <a:rPr lang="ru-RU" sz="23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23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014511"/>
              </p:ext>
            </p:extLst>
          </p:nvPr>
        </p:nvGraphicFramePr>
        <p:xfrm>
          <a:off x="179512" y="980728"/>
          <a:ext cx="8712968" cy="5277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704856"/>
                <a:gridCol w="1008112"/>
              </a:tblGrid>
              <a:tr h="4050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ПОРУЧЕНИЯ  ПРЕЗИДЕНТА РФ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</a:t>
                      </a:r>
                      <a:endParaRPr lang="ru-RU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доступности медицинской помощи населению путём завершения формирования 3-уровневой региональной системы здравоохранения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и 3 </a:t>
                      </a:r>
                      <a:endParaRPr lang="ru-RU" i="0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электронного документооборота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 внедрение новых медицинских и информационных технологий в здравоохранение путём внедрения телемедицинских консультаций пациентов, врачей и медицинских организаций с ведущими специалистами национальных научно-практических медицинских центров по профилю их деятельности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новых технологий лечения на основе персонализированной фармакотерапии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1,3,4,10</a:t>
                      </a:r>
                      <a:endParaRPr lang="ru-RU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предоставлением пациентам услуг персонализированной медицины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и мотивация граждан к здоровому образу жизни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40504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непрерывное повышение квалификации медицинских работников, аккредитация, профессиональные стандарты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1,5,10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8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1"/>
          <p:cNvSpPr>
            <a:spLocks noGrp="1"/>
          </p:cNvSpPr>
          <p:nvPr>
            <p:ph idx="1"/>
          </p:nvPr>
        </p:nvSpPr>
        <p:spPr>
          <a:xfrm>
            <a:off x="395288" y="531284"/>
            <a:ext cx="8229600" cy="6121400"/>
          </a:xfrm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altLang="ru-RU" sz="4000" b="1" dirty="0" smtClean="0">
                <a:solidFill>
                  <a:schemeClr val="bg1">
                    <a:lumMod val="50000"/>
                  </a:schemeClr>
                </a:solidFill>
              </a:rPr>
              <a:t>СПАСИБО ЗА ВНИМАНИЕ!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400" dirty="0" smtClean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400" dirty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400" dirty="0" smtClean="0"/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altLang="ru-RU" sz="2400" dirty="0" smtClean="0"/>
              <a:t> </a:t>
            </a:r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800" dirty="0" smtClean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800" dirty="0" smtClean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800" dirty="0"/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r>
              <a:rPr lang="ru-RU" altLang="ru-RU" sz="28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altLang="ru-RU" sz="2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buFont typeface="Wingdings 3" pitchFamily="18" charset="2"/>
              <a:buNone/>
              <a:defRPr/>
            </a:pPr>
            <a:endParaRPr lang="ru-RU" altLang="ru-RU" sz="2000" dirty="0" smtClean="0"/>
          </a:p>
        </p:txBody>
      </p:sp>
      <p:pic>
        <p:nvPicPr>
          <p:cNvPr id="36867" name="Picture 3" descr="C:\ТЕ\ФОТО\картинки\Садовые роз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8034"/>
            <a:ext cx="5400899" cy="475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0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815" y="188640"/>
            <a:ext cx="825526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НАЦИОНАЛЬНАЯ СТРАТЕГИЯ – </a:t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ДОКУМЕНТ СТРАТЕГИЧЕСКОГО ПЛАНИРОВАНИЯ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1124744"/>
            <a:ext cx="888026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Цель НС - разработка и реализация комплекса мер государственной политики в области борьбы с ОЗ, направленных на снижение общей смертности от ОЗ, в том числе преждевременной смертности лиц трудоспособного возраста, а также профилактику и снижение уровня </a:t>
            </a:r>
            <a:r>
              <a:rPr lang="ru-R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инвалидизации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 ОЗ на основе обеспечения ранней </a:t>
            </a:r>
            <a:r>
              <a:rPr lang="ru-RU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выявляемости</a:t>
            </a: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повышения доступности и качества медицинской помощи, включая лекарственное обеспечение, высокотехнологичную специализированную помощь, медицинскую реабилитацию и паллиативную медицинскую помощь, с целью сохранения трудовых и человеческих ресурсов, укрепления человеческого капитала на долгосрочный период.</a:t>
            </a:r>
          </a:p>
          <a:p>
            <a:endParaRPr lang="ru-RU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Национальная стратегия  - основа для формирования и реализации государственной политики в области борьбы с ОЗ в РФ на долгосрочный период до 2030 года на федеральном, региональном, муниципальном и отраслевом уровнях.  </a:t>
            </a:r>
            <a:endParaRPr lang="ru-RU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5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4866" y="2551689"/>
            <a:ext cx="2375647" cy="1719660"/>
          </a:xfrm>
          <a:prstGeom prst="rect">
            <a:avLst/>
          </a:prstGeom>
          <a:solidFill>
            <a:schemeClr val="bg1"/>
          </a:solidFill>
          <a:ln w="76200">
            <a:solidFill>
              <a:srgbClr val="A4BED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ПРОЕКТ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НАИОНАЛЬНОЙ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СТРАТЕГИИ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364629"/>
            <a:ext cx="2808312" cy="914400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ФЗ-172 «О стратегическом планировании в РФ»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1251943"/>
            <a:ext cx="2808312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Международные 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обязательства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2364629"/>
            <a:ext cx="2952328" cy="104689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Концепция долгосрочного социально-экономического развития до 2020  г.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2896" y="3574445"/>
            <a:ext cx="3070856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Прогноз долгосрочного социально-экономического развития РФ до 2030 г.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3390" y="5737707"/>
            <a:ext cx="2914934" cy="926612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Прогноз  демографического развития РФ до 2035 г.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8457" y="5737707"/>
            <a:ext cx="3060340" cy="93510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Стратегия развития здравоохранения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5425" y="3574445"/>
            <a:ext cx="2808312" cy="9144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Стратегия развития медицинской науки в РФ на период  до 2025 г.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13838" y="152568"/>
            <a:ext cx="2636676" cy="9144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КОНСТИТУЦИЯ РФ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50630" y="1264644"/>
            <a:ext cx="2850794" cy="91440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323-ФЗ «Об основах охраны здоровья граждан в РФ» (с изм. 242-ФЗ)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24500" y="4680527"/>
            <a:ext cx="3060340" cy="914400"/>
          </a:xfrm>
          <a:prstGeom prst="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Стратегия экономической безопасности РФ до 2030 г.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7544" y="4631432"/>
            <a:ext cx="3250117" cy="914400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Государственная программа </a:t>
            </a:r>
          </a:p>
          <a:p>
            <a:pPr algn="ctr"/>
            <a:r>
              <a:rPr lang="ru-RU" b="1" dirty="0" smtClean="0">
                <a:solidFill>
                  <a:prstClr val="white"/>
                </a:solidFill>
              </a:rPr>
              <a:t>«Развитие здравоохранения» </a:t>
            </a:r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2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5526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МЕЖДУНАРОДНЫЕ ОБЯЗАТЕЛЬСТВА РФ В ЧАСТИ БОРЬБЫ С НЕИНФЕКЦИОННЫМИ ЗАБОЛЕВАНИЯМИ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268760"/>
            <a:ext cx="87461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Снижение </a:t>
            </a:r>
            <a:r>
              <a:rPr lang="ru-RU" sz="2400" dirty="0"/>
              <a:t>преждевременной смертности от рака в числе других неинфекционных заболеваний заявлены </a:t>
            </a:r>
            <a:r>
              <a:rPr lang="ru-RU" sz="2400" dirty="0" smtClean="0"/>
              <a:t>в резолюциях Всемирной ассамблеи здравоохранения (</a:t>
            </a:r>
            <a:r>
              <a:rPr lang="en-US" sz="2400" dirty="0"/>
              <a:t>WHA</a:t>
            </a:r>
            <a:r>
              <a:rPr lang="ru-RU" sz="2400" dirty="0" smtClean="0"/>
              <a:t>66.10 и </a:t>
            </a:r>
            <a:r>
              <a:rPr lang="en-US" sz="2400" dirty="0" smtClean="0"/>
              <a:t>WHA70.12</a:t>
            </a:r>
            <a:r>
              <a:rPr lang="ru-RU" sz="2400" dirty="0" smtClean="0"/>
              <a:t>) и Генеральной </a:t>
            </a:r>
            <a:r>
              <a:rPr lang="ru-RU" sz="2400" dirty="0"/>
              <a:t>А</a:t>
            </a:r>
            <a:r>
              <a:rPr lang="ru-RU" sz="2400" dirty="0" smtClean="0"/>
              <a:t>ссамблеи ООН (70/1) как целевые показатели:</a:t>
            </a:r>
            <a:endParaRPr lang="en-US" sz="2400" dirty="0" smtClean="0"/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достижения добровольной </a:t>
            </a:r>
            <a:r>
              <a:rPr lang="ru-RU" sz="2400" dirty="0"/>
              <a:t>глобальной цели Комплексной глобальной системы мониторинга неинфекционных заболеваний </a:t>
            </a:r>
            <a:r>
              <a:rPr lang="ru-RU" sz="2400" dirty="0" smtClean="0"/>
              <a:t>ВОЗ (к </a:t>
            </a:r>
            <a:r>
              <a:rPr lang="ru-RU" sz="2400" dirty="0"/>
              <a:t>2025 году - снижение на 25</a:t>
            </a:r>
            <a:r>
              <a:rPr lang="ru-RU" sz="2400" dirty="0" smtClean="0"/>
              <a:t>%)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400" dirty="0" smtClean="0"/>
              <a:t>достижения </a:t>
            </a:r>
            <a:r>
              <a:rPr lang="ru-RU" sz="2400" dirty="0"/>
              <a:t>третьей Цели устойчивого </a:t>
            </a:r>
            <a:r>
              <a:rPr lang="ru-RU" sz="2400" dirty="0" smtClean="0"/>
              <a:t>развития (задача 3.4) –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к </a:t>
            </a:r>
            <a:r>
              <a:rPr lang="ru-RU" sz="2400" dirty="0"/>
              <a:t>2030 </a:t>
            </a:r>
            <a:r>
              <a:rPr lang="ru-RU" sz="2400" dirty="0" smtClean="0"/>
              <a:t>году - снижение </a:t>
            </a:r>
            <a:r>
              <a:rPr lang="ru-RU" sz="2400" dirty="0"/>
              <a:t>на </a:t>
            </a:r>
            <a:r>
              <a:rPr lang="ru-RU" sz="2400" dirty="0" smtClean="0"/>
              <a:t>треть </a:t>
            </a:r>
          </a:p>
          <a:p>
            <a:endParaRPr lang="ru-RU" sz="2400" dirty="0"/>
          </a:p>
          <a:p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613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151216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СТРУКТУРА НАЦИОНАЛЬНОЙ СТРАТЕГИИ  </a:t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соответствует требованиям 172-ФЗ от 28 июня 2014 г. </a:t>
            </a:r>
            <a:b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 стратегическом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планировании 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Российской Федерации» </a:t>
            </a:r>
            <a:r>
              <a:rPr lang="ru-RU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028" y="1700808"/>
            <a:ext cx="88729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Общие положения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Оценка </a:t>
            </a:r>
            <a:r>
              <a:rPr lang="ru-RU" sz="2200" b="1" dirty="0"/>
              <a:t>состояния онкологической помощи в </a:t>
            </a:r>
            <a:r>
              <a:rPr lang="ru-RU" sz="2200" b="1" dirty="0" smtClean="0"/>
              <a:t>системе здравоохранения РФ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Показатели Национальной стратегии по борьбе с   онкологическими заболеваниями на долгосрочный период до 2030 года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</a:t>
            </a:r>
            <a:r>
              <a:rPr lang="ru-RU" sz="2200" b="1" dirty="0" smtClean="0"/>
              <a:t>Цель, задачи и основные направления Национальной </a:t>
            </a:r>
            <a:r>
              <a:rPr lang="ru-RU" sz="2200" b="1" dirty="0"/>
              <a:t>стратегии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Сроки </a:t>
            </a:r>
            <a:r>
              <a:rPr lang="ru-RU" sz="2200" b="1" dirty="0"/>
              <a:t>и этапы </a:t>
            </a:r>
            <a:r>
              <a:rPr lang="ru-RU" sz="2200" b="1" dirty="0" smtClean="0"/>
              <a:t>реализации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Поэтапные </a:t>
            </a:r>
            <a:r>
              <a:rPr lang="ru-RU" sz="2200" b="1" dirty="0"/>
              <a:t>показатели и ожидаемые результаты (приложение 1)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Дорожная </a:t>
            </a:r>
            <a:r>
              <a:rPr lang="ru-RU" sz="2200" b="1" dirty="0"/>
              <a:t>карта на период до 2030 года (приложение 2)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Финансовые </a:t>
            </a:r>
            <a:r>
              <a:rPr lang="ru-RU" sz="2200" b="1" dirty="0"/>
              <a:t>инструменты реализации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2200" b="1" dirty="0" smtClean="0"/>
              <a:t> Мониторинг </a:t>
            </a:r>
            <a:r>
              <a:rPr lang="ru-RU" sz="2200" b="1" dirty="0"/>
              <a:t>и контроль реализации Национальной </a:t>
            </a:r>
            <a:r>
              <a:rPr lang="ru-RU" sz="2200" b="1" dirty="0" smtClean="0"/>
              <a:t>стратегии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45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37446"/>
            <a:ext cx="8929404" cy="126876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ЗАДАЧИ НАЦИОНАЛЬНОЙ СТРАТЕГИИ</a:t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структурированы в соответствии с основными направлениями государственной политики по охране здоровья граждан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ru-RU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6437" y="1506206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1</a:t>
            </a:r>
            <a:r>
              <a:rPr lang="ru-RU" sz="2000" dirty="0" smtClean="0"/>
              <a:t>. Совершенствование </a:t>
            </a:r>
            <a:r>
              <a:rPr lang="ru-RU" sz="2000" dirty="0"/>
              <a:t>нормативно-правового регулирования организации </a:t>
            </a:r>
            <a:r>
              <a:rPr lang="ru-RU" sz="2000" dirty="0" smtClean="0"/>
              <a:t>ОП  </a:t>
            </a:r>
          </a:p>
          <a:p>
            <a:pPr lvl="0"/>
            <a:r>
              <a:rPr lang="ru-RU" sz="2000" dirty="0" smtClean="0"/>
              <a:t>2. Внедрение </a:t>
            </a:r>
            <a:r>
              <a:rPr lang="ru-RU" sz="2000" dirty="0" err="1"/>
              <a:t>скрининговых</a:t>
            </a:r>
            <a:r>
              <a:rPr lang="ru-RU" sz="2000" dirty="0"/>
              <a:t> программ </a:t>
            </a:r>
            <a:r>
              <a:rPr lang="ru-RU" sz="2000" dirty="0" smtClean="0"/>
              <a:t>раннего </a:t>
            </a:r>
            <a:r>
              <a:rPr lang="ru-RU" sz="2000" dirty="0"/>
              <a:t>выявления </a:t>
            </a:r>
            <a:r>
              <a:rPr lang="ru-RU" sz="2000" dirty="0" smtClean="0"/>
              <a:t>ОЗ</a:t>
            </a:r>
          </a:p>
          <a:p>
            <a:pPr lvl="0"/>
            <a:r>
              <a:rPr lang="ru-RU" sz="2000" dirty="0" smtClean="0"/>
              <a:t>3. Укрепление 3-уровневой системы оказания медицинской </a:t>
            </a:r>
            <a:r>
              <a:rPr lang="ru-RU" sz="2000" dirty="0"/>
              <a:t>помощи больным с </a:t>
            </a:r>
            <a:r>
              <a:rPr lang="ru-RU" sz="2000" dirty="0" smtClean="0"/>
              <a:t>ОЗ,  </a:t>
            </a:r>
            <a:r>
              <a:rPr lang="ru-RU" sz="2000" dirty="0"/>
              <a:t>включая развитие инфраструктуры и модернизацию </a:t>
            </a:r>
            <a:r>
              <a:rPr lang="ru-RU" sz="2000" dirty="0" smtClean="0"/>
              <a:t>МТБ</a:t>
            </a:r>
          </a:p>
          <a:p>
            <a:pPr lvl="0"/>
            <a:r>
              <a:rPr lang="ru-RU" sz="2000" dirty="0" smtClean="0"/>
              <a:t>4. Обеспечение </a:t>
            </a:r>
            <a:r>
              <a:rPr lang="ru-RU" sz="2000" dirty="0"/>
              <a:t>всеобщего охвата пациентов с </a:t>
            </a:r>
            <a:r>
              <a:rPr lang="ru-RU" sz="2000" dirty="0" smtClean="0"/>
              <a:t>ОЗ качественными </a:t>
            </a:r>
            <a:r>
              <a:rPr lang="ru-RU" sz="2000" dirty="0"/>
              <a:t>и доступными </a:t>
            </a:r>
            <a:r>
              <a:rPr lang="ru-RU" sz="2000" dirty="0" smtClean="0"/>
              <a:t>ЛП и средствами направленной </a:t>
            </a:r>
            <a:r>
              <a:rPr lang="ru-RU" sz="2000" dirty="0"/>
              <a:t>доставки лекарственных </a:t>
            </a:r>
            <a:r>
              <a:rPr lang="ru-RU" sz="2000" dirty="0" smtClean="0"/>
              <a:t>веществ</a:t>
            </a:r>
          </a:p>
          <a:p>
            <a:pPr lvl="0"/>
            <a:r>
              <a:rPr lang="ru-RU" sz="2000" dirty="0" smtClean="0"/>
              <a:t>5. Укрепление </a:t>
            </a:r>
            <a:r>
              <a:rPr lang="ru-RU" sz="2000" dirty="0"/>
              <a:t>кадрового потенциала онкологической </a:t>
            </a:r>
            <a:r>
              <a:rPr lang="ru-RU" sz="2000" dirty="0" smtClean="0"/>
              <a:t>службы</a:t>
            </a:r>
          </a:p>
          <a:p>
            <a:pPr lvl="0"/>
            <a:r>
              <a:rPr lang="ru-RU" sz="2000" dirty="0" smtClean="0"/>
              <a:t>6. Полномасштабная информатизация </a:t>
            </a:r>
            <a:r>
              <a:rPr lang="ru-RU" sz="2000" dirty="0"/>
              <a:t>онкологической службы и создание национальной системы мониторинга состояния онкологической </a:t>
            </a:r>
            <a:r>
              <a:rPr lang="ru-RU" sz="2000" dirty="0" smtClean="0"/>
              <a:t>помощи</a:t>
            </a:r>
          </a:p>
          <a:p>
            <a:pPr lvl="0"/>
            <a:r>
              <a:rPr lang="ru-RU" sz="2000" dirty="0" smtClean="0"/>
              <a:t>7. Развитие </a:t>
            </a:r>
            <a:r>
              <a:rPr lang="ru-RU" sz="2000" dirty="0"/>
              <a:t>систем медицинской реабилитации и паллиативной медицинской помощи больным с </a:t>
            </a:r>
            <a:r>
              <a:rPr lang="ru-RU" sz="2000" dirty="0" smtClean="0"/>
              <a:t>ОЗ, 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детям</a:t>
            </a:r>
          </a:p>
          <a:p>
            <a:pPr lvl="0"/>
            <a:r>
              <a:rPr lang="ru-RU" sz="2000" dirty="0" smtClean="0"/>
              <a:t>8. Укрепление </a:t>
            </a:r>
            <a:r>
              <a:rPr lang="ru-RU" sz="2000" dirty="0"/>
              <a:t>финансового обеспечения реализации Национальной </a:t>
            </a:r>
            <a:r>
              <a:rPr lang="ru-RU" sz="2000" dirty="0" smtClean="0"/>
              <a:t>стратегии, внедрение инновационных финансовых </a:t>
            </a:r>
            <a:r>
              <a:rPr lang="ru-RU" sz="2000" dirty="0"/>
              <a:t>инструментов </a:t>
            </a:r>
            <a:endParaRPr lang="ru-RU" sz="2000" dirty="0" smtClean="0"/>
          </a:p>
          <a:p>
            <a:pPr lvl="0"/>
            <a:r>
              <a:rPr lang="ru-RU" sz="2000" dirty="0" smtClean="0"/>
              <a:t>9. Совершенствование </a:t>
            </a:r>
            <a:r>
              <a:rPr lang="ru-RU" sz="2000" dirty="0"/>
              <a:t>первичной профилактики </a:t>
            </a:r>
            <a:r>
              <a:rPr lang="ru-RU" sz="2000" dirty="0" smtClean="0"/>
              <a:t>ОЗ на </a:t>
            </a:r>
            <a:r>
              <a:rPr lang="ru-RU" sz="2000" dirty="0"/>
              <a:t>популяционном уровне за счёт расширения взаимодействия с представителями </a:t>
            </a:r>
            <a:r>
              <a:rPr lang="ru-RU" sz="2000" dirty="0" smtClean="0"/>
              <a:t>СМИ, ГО и Ч/С 10. Реализация </a:t>
            </a:r>
            <a:r>
              <a:rPr lang="ru-RU" sz="2000" dirty="0"/>
              <a:t>региональных </a:t>
            </a:r>
            <a:r>
              <a:rPr lang="ru-RU" sz="2000" dirty="0" smtClean="0"/>
              <a:t>программ и федеральных проектов 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992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361" y="262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Совет при Президенте РФ </a:t>
            </a:r>
            <a:b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 стратегическому развитию и приоритетным проектам</a:t>
            </a:r>
            <a:endParaRPr lang="ru-RU" sz="2800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749" y="990595"/>
            <a:ext cx="824969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13 июля </a:t>
            </a:r>
            <a:r>
              <a:rPr lang="ru-RU" sz="2400" dirty="0" smtClean="0"/>
              <a:t>2016 г. состоялось </a:t>
            </a:r>
            <a:r>
              <a:rPr lang="ru-RU" sz="2400" dirty="0"/>
              <a:t>первое заседание </a:t>
            </a:r>
            <a:r>
              <a:rPr lang="ru-RU" sz="2400" dirty="0" smtClean="0"/>
              <a:t>Совета, на котором В.В. Путин сформулировал </a:t>
            </a:r>
            <a:r>
              <a:rPr lang="ru-RU" sz="2400" dirty="0"/>
              <a:t>главные принципы «проектного подхода» к решению задач развития страны</a:t>
            </a:r>
            <a:r>
              <a:rPr lang="ru-RU" sz="2400" dirty="0" smtClean="0"/>
              <a:t>.</a:t>
            </a:r>
          </a:p>
          <a:p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ПОРУЧЕНИЕ ПРЕЗИДЕНТА РФ / ПРАВИТЕЛЬСТВА РФ            ПР. ПРОЕКТ  </a:t>
            </a:r>
            <a:r>
              <a:rPr lang="ru-RU" sz="2000" b="1" dirty="0" smtClean="0"/>
              <a:t>П</a:t>
            </a:r>
            <a:r>
              <a:rPr lang="ru-RU" sz="2400" dirty="0" smtClean="0"/>
              <a:t>риоритетные проекты призваны обеспечить преемственность майских указов Президента и направлены на </a:t>
            </a:r>
            <a:r>
              <a:rPr lang="ru-RU" sz="2400" dirty="0"/>
              <a:t>структурные изменения </a:t>
            </a:r>
            <a:r>
              <a:rPr lang="ru-RU" sz="2400" dirty="0" smtClean="0"/>
              <a:t>в социальной сфере, повышение </a:t>
            </a:r>
            <a:r>
              <a:rPr lang="ru-RU" sz="2400" dirty="0"/>
              <a:t>качества жизни и благосостояния граждан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8689" y="4509120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21 марта 2017 г. Совет принял решения (</a:t>
            </a:r>
            <a:r>
              <a:rPr lang="ru-RU" sz="2400" b="1" dirty="0"/>
              <a:t>протокол №1) по основным направлениям развития системы здравоохранения </a:t>
            </a:r>
            <a:r>
              <a:rPr lang="ru-RU" sz="2400" b="1" dirty="0" smtClean="0"/>
              <a:t>РФ до </a:t>
            </a:r>
            <a:r>
              <a:rPr lang="ru-RU" sz="2400" b="1" dirty="0"/>
              <a:t>2025 года, предусматривающим снижение смертности от новообразований и снижение смертности лиц трудоспособного </a:t>
            </a:r>
            <a:r>
              <a:rPr lang="ru-RU" sz="2400" b="1" dirty="0" smtClean="0"/>
              <a:t>возраста</a:t>
            </a:r>
            <a:endParaRPr lang="ru-RU" sz="24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6086193" y="2472161"/>
            <a:ext cx="489204" cy="24231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0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52793"/>
              </p:ext>
            </p:extLst>
          </p:nvPr>
        </p:nvGraphicFramePr>
        <p:xfrm>
          <a:off x="251520" y="332656"/>
          <a:ext cx="8784976" cy="6306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74983"/>
                <a:gridCol w="2509993"/>
              </a:tblGrid>
              <a:tr h="4583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ПОРУЧЕНИЕ / МЕРОПРИЯТИЕ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ДАТА/№</a:t>
                      </a:r>
                      <a:endParaRPr lang="ru-RU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смертности населения от основных причин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11.02.2016 № ОГ-П12-42пр (раздел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снижение к 2025 году смертности от ново-образований, в том числе злокачественных, до 185,0 сл. на 100 тыс. населения и смертности лиц трудоспособного возраста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07.04.2017 ДМ-П6-2085 по выполнению   поручений Президента РФ от 02.04.2017 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Пр-589</a:t>
                      </a:r>
                      <a:endParaRPr lang="ru-RU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формирования ведомственных проектов и мероприятий госпрограммы РФ «Развитие здравоохранения», направленных на снижение заболеваемости и смертности от новообразований и повышение доступности медицинской помощи населению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26.07.2017 (протокол</a:t>
                      </a:r>
                      <a:r>
                        <a:rPr lang="ru-RU" baseline="0" dirty="0" smtClean="0"/>
                        <a:t> № 8) заседание Совета при Президенте РФ</a:t>
                      </a:r>
                      <a:endParaRPr lang="ru-RU" dirty="0"/>
                    </a:p>
                  </a:txBody>
                  <a:tcPr/>
                </a:tc>
              </a:tr>
              <a:tr h="849694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Государственная программа</a:t>
                      </a:r>
                      <a:r>
                        <a:rPr lang="ru-RU" sz="2200" baseline="0" dirty="0" smtClean="0"/>
                        <a:t> «Развитие здравоохранения» до 2025 г. включает показатели: смертности от новообразований, в </a:t>
                      </a:r>
                      <a:r>
                        <a:rPr lang="ru-RU" sz="2200" baseline="0" dirty="0" err="1" smtClean="0"/>
                        <a:t>т.ч</a:t>
                      </a:r>
                      <a:r>
                        <a:rPr lang="ru-RU" sz="2200" baseline="0" dirty="0" smtClean="0"/>
                        <a:t>. ЗНО, и долю больных ЗНО, выявленных на 1-2 ст. 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от 31.10.2017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6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38" y="2810742"/>
            <a:ext cx="7130863" cy="404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200377"/>
            <a:ext cx="8845517" cy="28520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ts val="2500"/>
              </a:lnSpc>
            </a:pPr>
            <a:r>
              <a:rPr lang="ru-RU" sz="2400" b="1" dirty="0">
                <a:solidFill>
                  <a:srgbClr val="C0504D">
                    <a:lumMod val="75000"/>
                  </a:srgbClr>
                </a:solidFill>
              </a:rPr>
              <a:t>Поручение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</a:rPr>
              <a:t>Президента РФ от 21.06.2014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</a:rPr>
              <a:t>г. № Пр-1464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</a:rPr>
              <a:t> Правительству РФ и  субъектам  РФ об обеспечении формирования Единой государственной системы реабилитации детей и подростков в РФ:</a:t>
            </a:r>
            <a:endParaRPr lang="ru-RU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создание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реабилитационных центров в субъектах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РФ, в </a:t>
            </a:r>
            <a:r>
              <a:rPr lang="ru-RU" sz="2400" b="1" dirty="0" err="1" smtClean="0">
                <a:solidFill>
                  <a:schemeClr val="bg1">
                    <a:lumMod val="50000"/>
                  </a:schemeClr>
                </a:solidFill>
              </a:rPr>
              <a:t>т.ч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. межрегиональных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центров, с возможностью оказания в них высокотехнологичной медицинской помощи детям с онкологическими 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заболеваниями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1182</Words>
  <Application>Microsoft Office PowerPoint</Application>
  <PresentationFormat>Экран (4:3)</PresentationFormat>
  <Paragraphs>275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Тема Office</vt:lpstr>
      <vt:lpstr>4_Тема Office</vt:lpstr>
      <vt:lpstr>8_Тема Office</vt:lpstr>
      <vt:lpstr>3_Тема Office</vt:lpstr>
      <vt:lpstr>1_Тема Office</vt:lpstr>
      <vt:lpstr>2_Тема Office</vt:lpstr>
      <vt:lpstr>Правовые основы разработки Национальной стратегии по борьбе с онкологическими заболеваниями на долгосрочный период до 2030 г.   Синхронизация целей и задач, целевых показателей Национальной стратегии с поручениями Президента РФ и Правительства РФ  на период до 2025 г.</vt:lpstr>
      <vt:lpstr>НАЦИОНАЛЬНАЯ СТРАТЕГИЯ –  ДОКУМЕНТ СТРАТЕГИЧЕСКОГО ПЛАНИРОВАНИЯ</vt:lpstr>
      <vt:lpstr>Презентация PowerPoint</vt:lpstr>
      <vt:lpstr>МЕЖДУНАРОДНЫЕ ОБЯЗАТЕЛЬСТВА РФ В ЧАСТИ БОРЬБЫ С НЕИНФЕКЦИОННЫМИ ЗАБОЛЕВАНИЯМИ</vt:lpstr>
      <vt:lpstr>СТРУКТУРА НАЦИОНАЛЬНОЙ СТРАТЕГИИ   соответствует требованиям 172-ФЗ от 28 июня 2014 г.  «О стратегическом планировании в Российской Федерации»  </vt:lpstr>
      <vt:lpstr>ЗАДАЧИ НАЦИОНАЛЬНОЙ СТРАТЕГИИ структурированы в соответствии с основными направлениями государственной политики по охране здоровья граждан   </vt:lpstr>
      <vt:lpstr> Совет при Президенте РФ  по стратегическому развитию и приоритетным проектам</vt:lpstr>
      <vt:lpstr>Презентация PowerPoint</vt:lpstr>
      <vt:lpstr>Презентация PowerPoint</vt:lpstr>
      <vt:lpstr>Синхронизация целевых показателей НС с госпрограммой «Развитие здравоохранения» </vt:lpstr>
      <vt:lpstr>Соответствие мероприятий по решению задач НС поручениям Президента РФ от 2 апреля 2017 года № Пр-589 (п.2 и 3б 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ШТАТНЫХ НОРМАТИВОВ учреждений системы здравоохранения Республики Таджикистан</dc:title>
  <dc:creator>us</dc:creator>
  <cp:lastModifiedBy>us</cp:lastModifiedBy>
  <cp:revision>192</cp:revision>
  <dcterms:created xsi:type="dcterms:W3CDTF">2017-09-27T01:04:31Z</dcterms:created>
  <dcterms:modified xsi:type="dcterms:W3CDTF">2017-11-14T04:06:22Z</dcterms:modified>
</cp:coreProperties>
</file>