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63" r:id="rId9"/>
    <p:sldId id="280" r:id="rId10"/>
    <p:sldId id="281" r:id="rId11"/>
    <p:sldId id="266" r:id="rId12"/>
    <p:sldId id="267" r:id="rId13"/>
    <p:sldId id="268" r:id="rId14"/>
    <p:sldId id="285" r:id="rId15"/>
    <p:sldId id="284" r:id="rId16"/>
    <p:sldId id="283" r:id="rId17"/>
    <p:sldId id="272" r:id="rId18"/>
    <p:sldId id="282" r:id="rId19"/>
    <p:sldId id="274" r:id="rId20"/>
    <p:sldId id="277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04" y="-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2306"/>
          <c:y val="0.0539239"/>
          <c:w val="0.645868"/>
          <c:h val="0.850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Целевые показатели</c:v>
                </c:pt>
              </c:strCache>
            </c:strRef>
          </c:tx>
          <c:spPr>
            <a:solidFill>
              <a:srgbClr val="2E75B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#" sourceLinked="0"/>
            <c:txPr>
              <a:bodyPr/>
              <a:lstStyle/>
              <a:p>
                <a:pPr>
                  <a:defRPr sz="20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МЖ</c:v>
                </c:pt>
                <c:pt idx="1">
                  <c:v>ШМ</c:v>
                </c:pt>
                <c:pt idx="2">
                  <c:v>ТК</c:v>
                </c:pt>
                <c:pt idx="3">
                  <c:v>ПЖ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0.28</c:v>
                </c:pt>
                <c:pt idx="1">
                  <c:v>0.18</c:v>
                </c:pt>
                <c:pt idx="2">
                  <c:v>0.2</c:v>
                </c:pt>
                <c:pt idx="3">
                  <c:v>0.55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Фактические показатели 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#" sourceLinked="0"/>
            <c:txPr>
              <a:bodyPr/>
              <a:lstStyle/>
              <a:p>
                <a:pPr>
                  <a:defRPr sz="20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МЖ</c:v>
                </c:pt>
                <c:pt idx="1">
                  <c:v>ШМ</c:v>
                </c:pt>
                <c:pt idx="2">
                  <c:v>ТК</c:v>
                </c:pt>
                <c:pt idx="3">
                  <c:v>ПЖ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0.07</c:v>
                </c:pt>
                <c:pt idx="1">
                  <c:v>0.005</c:v>
                </c:pt>
                <c:pt idx="2">
                  <c:v>0.012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982104"/>
        <c:axId val="2101974264"/>
      </c:barChart>
      <c:catAx>
        <c:axId val="2101982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101974264"/>
        <c:crosses val="autoZero"/>
        <c:auto val="1"/>
        <c:lblAlgn val="ctr"/>
        <c:lblOffset val="100"/>
        <c:noMultiLvlLbl val="1"/>
      </c:catAx>
      <c:valAx>
        <c:axId val="210197426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08080"/>
              </a:solidFill>
              <a:prstDash val="solid"/>
              <a:round/>
            </a:ln>
          </c:spPr>
        </c:majorGridlines>
        <c:numFmt formatCode="0.##" sourceLinked="0"/>
        <c:majorTickMark val="out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101982104"/>
        <c:crosses val="autoZero"/>
        <c:crossBetween val="between"/>
        <c:majorUnit val="0.15"/>
        <c:minorUnit val="0.07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01099"/>
          <c:y val="0.372987"/>
          <c:w val="0.298901"/>
          <c:h val="0.14987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65" b="0" i="0" u="none" strike="noStrike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40171"/>
          <c:y val="0.0534436"/>
          <c:w val="0.910982999999999"/>
          <c:h val="0.5820769999999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Население, подлежащее диспансеризации</c:v>
                </c:pt>
              </c:strCache>
            </c:strRef>
          </c:tx>
          <c:spPr>
            <a:ln w="28575" cap="flat">
              <a:solidFill>
                <a:srgbClr val="4A7EBB"/>
              </a:solidFill>
              <a:prstDash val="solid"/>
              <a:bevel/>
            </a:ln>
            <a:effectLst/>
          </c:spPr>
          <c:marker>
            <c:symbol val="diamond"/>
            <c:size val="2"/>
            <c:spPr>
              <a:solidFill>
                <a:srgbClr val="4F81BD"/>
              </a:solidFill>
              <a:ln w="9525" cap="flat">
                <a:solidFill>
                  <a:srgbClr val="4A7EBB"/>
                </a:solidFill>
                <a:prstDash val="solid"/>
                <a:bevel/>
              </a:ln>
              <a:effectLst/>
            </c:spPr>
          </c:marker>
          <c:cat>
            <c:strRef>
              <c:f>Sheet1!$B$1:$H$1</c:f>
              <c:strCache>
                <c:ptCount val="7"/>
                <c:pt idx="0">
                  <c:v>21-27</c:v>
                </c:pt>
                <c:pt idx="1">
                  <c:v>30-36</c:v>
                </c:pt>
                <c:pt idx="2">
                  <c:v>39-45</c:v>
                </c:pt>
                <c:pt idx="3">
                  <c:v>48-54</c:v>
                </c:pt>
                <c:pt idx="4">
                  <c:v>57-63</c:v>
                </c:pt>
                <c:pt idx="5">
                  <c:v>66-72</c:v>
                </c:pt>
                <c:pt idx="6">
                  <c:v>75-81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112.18</c:v>
                </c:pt>
                <c:pt idx="1">
                  <c:v>112.5</c:v>
                </c:pt>
                <c:pt idx="2">
                  <c:v>98.15</c:v>
                </c:pt>
                <c:pt idx="3">
                  <c:v>108.9</c:v>
                </c:pt>
                <c:pt idx="4">
                  <c:v>96.86</c:v>
                </c:pt>
                <c:pt idx="5">
                  <c:v>52.33</c:v>
                </c:pt>
                <c:pt idx="6">
                  <c:v>41.64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Фактическая явка</c:v>
                </c:pt>
              </c:strCache>
            </c:strRef>
          </c:tx>
          <c:spPr>
            <a:ln w="28575" cap="flat">
              <a:solidFill>
                <a:srgbClr val="BE4B48"/>
              </a:solidFill>
              <a:prstDash val="solid"/>
              <a:bevel/>
            </a:ln>
            <a:effectLst/>
          </c:spPr>
          <c:marker>
            <c:symbol val="square"/>
            <c:size val="2"/>
            <c:spPr>
              <a:solidFill>
                <a:srgbClr val="C0504D"/>
              </a:solidFill>
              <a:ln w="9525" cap="flat">
                <a:solidFill>
                  <a:srgbClr val="BE4B48"/>
                </a:solidFill>
                <a:prstDash val="solid"/>
                <a:bevel/>
              </a:ln>
              <a:effectLst/>
            </c:spPr>
          </c:marker>
          <c:cat>
            <c:strRef>
              <c:f>Sheet1!$B$1:$H$1</c:f>
              <c:strCache>
                <c:ptCount val="7"/>
                <c:pt idx="0">
                  <c:v>21-27</c:v>
                </c:pt>
                <c:pt idx="1">
                  <c:v>30-36</c:v>
                </c:pt>
                <c:pt idx="2">
                  <c:v>39-45</c:v>
                </c:pt>
                <c:pt idx="3">
                  <c:v>48-54</c:v>
                </c:pt>
                <c:pt idx="4">
                  <c:v>57-63</c:v>
                </c:pt>
                <c:pt idx="5">
                  <c:v>66-72</c:v>
                </c:pt>
                <c:pt idx="6">
                  <c:v>75-81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92.03</c:v>
                </c:pt>
                <c:pt idx="1">
                  <c:v>117.78</c:v>
                </c:pt>
                <c:pt idx="2">
                  <c:v>28.95999999999999</c:v>
                </c:pt>
                <c:pt idx="3">
                  <c:v>41.19000000000001</c:v>
                </c:pt>
                <c:pt idx="4">
                  <c:v>48.27</c:v>
                </c:pt>
                <c:pt idx="5">
                  <c:v>42.48</c:v>
                </c:pt>
                <c:pt idx="6">
                  <c:v>39.26000000000001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986632"/>
        <c:axId val="2100991720"/>
      </c:lineChart>
      <c:catAx>
        <c:axId val="2100986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venir Roman"/>
              </a:defRPr>
            </a:pPr>
            <a:endParaRPr lang="ru-RU"/>
          </a:p>
        </c:txPr>
        <c:crossAx val="2100991720"/>
        <c:crosses val="autoZero"/>
        <c:auto val="1"/>
        <c:lblAlgn val="ctr"/>
        <c:lblOffset val="100"/>
        <c:noMultiLvlLbl val="1"/>
      </c:catAx>
      <c:valAx>
        <c:axId val="210099172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numFmt formatCode="0.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venir Roman"/>
              </a:defRPr>
            </a:pPr>
            <a:endParaRPr lang="ru-RU"/>
          </a:p>
        </c:txPr>
        <c:crossAx val="2100986632"/>
        <c:crosses val="autoZero"/>
        <c:crossBetween val="between"/>
        <c:majorUnit val="30.0"/>
        <c:minorUnit val="15.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"/>
          <c:y val="0.85943"/>
          <c:w val="0.911279"/>
          <c:h val="0.1405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0" i="0" u="none" strike="noStrike">
              <a:solidFill>
                <a:srgbClr val="000000"/>
              </a:solidFill>
              <a:latin typeface="Avenir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hPercent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32483116267072"/>
          <c:y val="0.0850481488996167"/>
          <c:w val="0.877776878504641"/>
          <c:h val="0.576769311484542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558ED5"/>
            </a:solidFill>
            <a:ln w="12700" cap="flat">
              <a:noFill/>
              <a:miter lim="400000"/>
            </a:ln>
            <a:effectLst/>
            <a:sp3d prstMaterial="matte"/>
          </c:spPr>
          <c:dPt>
            <c:idx val="0"/>
            <c:bubble3D val="0"/>
            <c:explosion val="19"/>
          </c:dPt>
          <c:dPt>
            <c:idx val="1"/>
            <c:bubble3D val="0"/>
            <c:spPr>
              <a:solidFill>
                <a:srgbClr val="E46C0A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Lbls>
            <c:dLbl>
              <c:idx val="1"/>
              <c:layout>
                <c:manualLayout>
                  <c:x val="0.170395428191549"/>
                  <c:y val="0.003811812898214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sz="2000" b="1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Дошли до 2-го этапа</c:v>
                </c:pt>
                <c:pt idx="1">
                  <c:v>Не дошли до 2-го этапа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89071"/>
          <c:y val="0.731537"/>
          <c:w val="0.610929000000001"/>
          <c:h val="0.26846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975" b="0" i="0" u="none" strike="noStrike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2764"/>
          <c:y val="0.0287212"/>
          <c:w val="0.94773"/>
          <c:h val="0.915697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076B4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Sheet1!$A$2:$A$47</c:f>
              <c:strCache>
                <c:ptCount val="46"/>
                <c:pt idx="0">
                  <c:v>Зеленодольский</c:v>
                </c:pt>
                <c:pt idx="1">
                  <c:v>Елабужский</c:v>
                </c:pt>
                <c:pt idx="2">
                  <c:v>Дрожжановский</c:v>
                </c:pt>
                <c:pt idx="3">
                  <c:v>Бугульминский</c:v>
                </c:pt>
                <c:pt idx="4">
                  <c:v>Набережные Челны</c:v>
                </c:pt>
                <c:pt idx="5">
                  <c:v>Мамадышский</c:v>
                </c:pt>
                <c:pt idx="6">
                  <c:v>Высокогорский</c:v>
                </c:pt>
                <c:pt idx="7">
                  <c:v>Буинский</c:v>
                </c:pt>
                <c:pt idx="8">
                  <c:v>Алексеевский</c:v>
                </c:pt>
                <c:pt idx="9">
                  <c:v>Алькеевский</c:v>
                </c:pt>
                <c:pt idx="10">
                  <c:v>Заинский</c:v>
                </c:pt>
                <c:pt idx="11">
                  <c:v>Рыбнослободский</c:v>
                </c:pt>
                <c:pt idx="12">
                  <c:v>Нурлатский</c:v>
                </c:pt>
                <c:pt idx="13">
                  <c:v>Менделеевский</c:v>
                </c:pt>
                <c:pt idx="14">
                  <c:v>Лениногорский</c:v>
                </c:pt>
                <c:pt idx="15">
                  <c:v>Лаишевский</c:v>
                </c:pt>
                <c:pt idx="16">
                  <c:v>Тюлячинский</c:v>
                </c:pt>
                <c:pt idx="17">
                  <c:v>Мензелинский</c:v>
                </c:pt>
                <c:pt idx="18">
                  <c:v>Тукаевский</c:v>
                </c:pt>
                <c:pt idx="19">
                  <c:v>Арский</c:v>
                </c:pt>
                <c:pt idx="20">
                  <c:v>Муслюмовский</c:v>
                </c:pt>
                <c:pt idx="21">
                  <c:v>РТ</c:v>
                </c:pt>
                <c:pt idx="22">
                  <c:v>Азнакаевский</c:v>
                </c:pt>
                <c:pt idx="23">
                  <c:v>Агрызский</c:v>
                </c:pt>
                <c:pt idx="24">
                  <c:v>Аксубаевский</c:v>
                </c:pt>
                <c:pt idx="25">
                  <c:v>Верхнеуслонский</c:v>
                </c:pt>
                <c:pt idx="26">
                  <c:v>Тетюшский</c:v>
                </c:pt>
                <c:pt idx="27">
                  <c:v>Чистопольский</c:v>
                </c:pt>
                <c:pt idx="28">
                  <c:v>Балтасинский</c:v>
                </c:pt>
                <c:pt idx="29">
                  <c:v>Казань</c:v>
                </c:pt>
                <c:pt idx="30">
                  <c:v>Кукморский</c:v>
                </c:pt>
                <c:pt idx="31">
                  <c:v>Ютазинский</c:v>
                </c:pt>
                <c:pt idx="32">
                  <c:v>Новошешминский</c:v>
                </c:pt>
                <c:pt idx="33">
                  <c:v>Альметьевский</c:v>
                </c:pt>
                <c:pt idx="34">
                  <c:v>Нижнекамский</c:v>
                </c:pt>
                <c:pt idx="35">
                  <c:v>Сабинский</c:v>
                </c:pt>
                <c:pt idx="36">
                  <c:v>Бавлинский</c:v>
                </c:pt>
                <c:pt idx="37">
                  <c:v>Пестречинский</c:v>
                </c:pt>
                <c:pt idx="38">
                  <c:v>Апастовский</c:v>
                </c:pt>
                <c:pt idx="39">
                  <c:v>Спасский</c:v>
                </c:pt>
                <c:pt idx="40">
                  <c:v>Сармановский</c:v>
                </c:pt>
                <c:pt idx="41">
                  <c:v>Атнинский</c:v>
                </c:pt>
                <c:pt idx="42">
                  <c:v>Камскоустьинский</c:v>
                </c:pt>
                <c:pt idx="43">
                  <c:v>Актанышский</c:v>
                </c:pt>
                <c:pt idx="44">
                  <c:v>Черемшанский</c:v>
                </c:pt>
                <c:pt idx="45">
                  <c:v>Кайбицкий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0.234</c:v>
                </c:pt>
                <c:pt idx="1">
                  <c:v>0.254</c:v>
                </c:pt>
                <c:pt idx="2">
                  <c:v>0.256</c:v>
                </c:pt>
                <c:pt idx="3">
                  <c:v>0.262</c:v>
                </c:pt>
                <c:pt idx="4">
                  <c:v>0.451</c:v>
                </c:pt>
                <c:pt idx="5">
                  <c:v>0.474</c:v>
                </c:pt>
                <c:pt idx="6">
                  <c:v>0.489</c:v>
                </c:pt>
                <c:pt idx="7">
                  <c:v>0.506</c:v>
                </c:pt>
                <c:pt idx="8">
                  <c:v>0.573</c:v>
                </c:pt>
                <c:pt idx="9">
                  <c:v>0.605</c:v>
                </c:pt>
                <c:pt idx="10">
                  <c:v>0.687</c:v>
                </c:pt>
                <c:pt idx="11">
                  <c:v>0.707</c:v>
                </c:pt>
                <c:pt idx="12">
                  <c:v>0.774</c:v>
                </c:pt>
                <c:pt idx="13">
                  <c:v>0.814</c:v>
                </c:pt>
                <c:pt idx="14">
                  <c:v>0.85</c:v>
                </c:pt>
                <c:pt idx="15">
                  <c:v>0.852</c:v>
                </c:pt>
                <c:pt idx="16">
                  <c:v>0.898</c:v>
                </c:pt>
                <c:pt idx="17">
                  <c:v>0.936</c:v>
                </c:pt>
                <c:pt idx="18">
                  <c:v>0.988</c:v>
                </c:pt>
                <c:pt idx="19">
                  <c:v>1.106</c:v>
                </c:pt>
                <c:pt idx="20">
                  <c:v>1.176</c:v>
                </c:pt>
                <c:pt idx="21">
                  <c:v>1.213</c:v>
                </c:pt>
                <c:pt idx="22">
                  <c:v>1.244</c:v>
                </c:pt>
                <c:pt idx="23">
                  <c:v>1.251</c:v>
                </c:pt>
                <c:pt idx="24">
                  <c:v>1.252</c:v>
                </c:pt>
                <c:pt idx="25">
                  <c:v>1.287</c:v>
                </c:pt>
                <c:pt idx="26">
                  <c:v>1.304</c:v>
                </c:pt>
                <c:pt idx="27">
                  <c:v>1.387</c:v>
                </c:pt>
                <c:pt idx="28">
                  <c:v>1.453</c:v>
                </c:pt>
                <c:pt idx="29">
                  <c:v>1.458</c:v>
                </c:pt>
                <c:pt idx="30">
                  <c:v>1.573</c:v>
                </c:pt>
                <c:pt idx="31">
                  <c:v>1.581</c:v>
                </c:pt>
                <c:pt idx="32">
                  <c:v>1.705</c:v>
                </c:pt>
                <c:pt idx="33">
                  <c:v>1.943</c:v>
                </c:pt>
                <c:pt idx="34">
                  <c:v>2.024</c:v>
                </c:pt>
                <c:pt idx="35">
                  <c:v>2.115</c:v>
                </c:pt>
                <c:pt idx="36">
                  <c:v>2.173</c:v>
                </c:pt>
                <c:pt idx="37">
                  <c:v>2.287</c:v>
                </c:pt>
                <c:pt idx="38">
                  <c:v>2.555</c:v>
                </c:pt>
                <c:pt idx="39">
                  <c:v>2.656</c:v>
                </c:pt>
                <c:pt idx="40">
                  <c:v>3.025</c:v>
                </c:pt>
                <c:pt idx="41">
                  <c:v>3.062</c:v>
                </c:pt>
                <c:pt idx="42">
                  <c:v>3.466</c:v>
                </c:pt>
                <c:pt idx="43">
                  <c:v>3.544</c:v>
                </c:pt>
                <c:pt idx="44">
                  <c:v>3.652</c:v>
                </c:pt>
                <c:pt idx="45">
                  <c:v>3.784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042216"/>
        <c:axId val="2102045672"/>
      </c:barChart>
      <c:catAx>
        <c:axId val="2102042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400" b="0" i="0" u="none" strike="noStrike" baseline="0">
                <a:solidFill>
                  <a:srgbClr val="002060"/>
                </a:solidFill>
                <a:latin typeface="+mn-lt"/>
              </a:defRPr>
            </a:pPr>
            <a:endParaRPr lang="ru-RU"/>
          </a:p>
        </c:txPr>
        <c:crossAx val="2102045672"/>
        <c:crosses val="autoZero"/>
        <c:auto val="1"/>
        <c:lblAlgn val="ctr"/>
        <c:lblOffset val="100"/>
        <c:noMultiLvlLbl val="1"/>
      </c:catAx>
      <c:valAx>
        <c:axId val="210204567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##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2102042216"/>
        <c:crosses val="autoZero"/>
        <c:crossBetween val="between"/>
        <c:majorUnit val="1.0"/>
        <c:minorUnit val="0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60918"/>
          <c:y val="0.0299326"/>
          <c:w val="0.915714"/>
          <c:h val="0.7051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Выявляемость до внедрения перспективной модели (%)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Молочная железа</c:v>
                </c:pt>
                <c:pt idx="1">
                  <c:v>Шейка матки</c:v>
                </c:pt>
                <c:pt idx="2">
                  <c:v>Толстая кишка</c:v>
                </c:pt>
                <c:pt idx="3">
                  <c:v>Пред.железа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0.07</c:v>
                </c:pt>
                <c:pt idx="1">
                  <c:v>0.005</c:v>
                </c:pt>
                <c:pt idx="2">
                  <c:v>0.012</c:v>
                </c:pt>
                <c:pt idx="3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Выявляемость после внедрения перспективной модели (%)</c:v>
                </c:pt>
              </c:strCache>
            </c:strRef>
          </c:tx>
          <c:spPr>
            <a:solidFill>
              <a:srgbClr val="0070C0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Sheet1!$A$2:$A$5</c:f>
              <c:strCache>
                <c:ptCount val="4"/>
                <c:pt idx="0">
                  <c:v>Молочная железа</c:v>
                </c:pt>
                <c:pt idx="1">
                  <c:v>Шейка матки</c:v>
                </c:pt>
                <c:pt idx="2">
                  <c:v>Толстая кишка</c:v>
                </c:pt>
                <c:pt idx="3">
                  <c:v>Пред.железа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0.19</c:v>
                </c:pt>
                <c:pt idx="1">
                  <c:v>0.06</c:v>
                </c:pt>
                <c:pt idx="2">
                  <c:v>0.08</c:v>
                </c:pt>
                <c:pt idx="3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317464"/>
        <c:axId val="2102320888"/>
      </c:barChart>
      <c:catAx>
        <c:axId val="2102317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2102320888"/>
        <c:crosses val="autoZero"/>
        <c:auto val="1"/>
        <c:lblAlgn val="ctr"/>
        <c:lblOffset val="100"/>
        <c:noMultiLvlLbl val="1"/>
      </c:catAx>
      <c:valAx>
        <c:axId val="2102320888"/>
        <c:scaling>
          <c:orientation val="minMax"/>
        </c:scaling>
        <c:delete val="0"/>
        <c:axPos val="l"/>
        <c:numFmt formatCode="0.##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2102317464"/>
        <c:crosses val="autoZero"/>
        <c:crossBetween val="between"/>
        <c:majorUnit val="0.125"/>
        <c:minorUnit val="0.062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"/>
          <c:y val="0.911174"/>
          <c:w val="1.0"/>
          <c:h val="0.0888256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12700" cap="flat">
      <a:solidFill>
        <a:srgbClr val="808080"/>
      </a:solidFill>
      <a:prstDash val="solid"/>
      <a:round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81525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Повышение ответственности населения за сохранение собственного здоровья.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Повышение ответственности населения за сохранение собственного здоровья.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Повышение ответственности населения за сохранение собственного здоровья.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Повышение ответственности населения за сохранение собственного здоровья.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РЕСПУБЛИКАНСКИЙ КЛИНИЧЕСКИЙ ОНКОЛОГИЧЕСКИЙ ДИСПАНСЕР"/>
          <p:cNvSpPr txBox="1"/>
          <p:nvPr/>
        </p:nvSpPr>
        <p:spPr>
          <a:xfrm>
            <a:off x="-174625" y="1935162"/>
            <a:ext cx="12125325" cy="401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sz="1900" b="1">
                <a:solidFill>
                  <a:srgbClr val="FFFFFF"/>
                </a:solidFill>
              </a:defRPr>
            </a:lvl1pPr>
          </a:lstStyle>
          <a:p>
            <a:r>
              <a:t>РЕСПУБЛИКАНСКИЙ КЛИНИЧЕСКИЙ ОНКОЛОГИЧЕСКИЙ ДИСПАНСЕР</a:t>
            </a:r>
          </a:p>
        </p:txBody>
      </p:sp>
      <p:sp>
        <p:nvSpPr>
          <p:cNvPr id="71" name="Прямоугольник"/>
          <p:cNvSpPr/>
          <p:nvPr/>
        </p:nvSpPr>
        <p:spPr>
          <a:xfrm>
            <a:off x="476250" y="4005064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Прямоугольник"/>
          <p:cNvSpPr/>
          <p:nvPr/>
        </p:nvSpPr>
        <p:spPr>
          <a:xfrm>
            <a:off x="476250" y="2276872"/>
            <a:ext cx="11715750" cy="95250"/>
          </a:xfrm>
          <a:prstGeom prst="rect">
            <a:avLst/>
          </a:prstGeom>
          <a:solidFill>
            <a:srgbClr val="BF9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г. Москва, 13.11.2017 г."/>
          <p:cNvSpPr txBox="1"/>
          <p:nvPr/>
        </p:nvSpPr>
        <p:spPr>
          <a:xfrm>
            <a:off x="236537" y="6175375"/>
            <a:ext cx="3292303" cy="439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>
              <a:defRPr sz="2100" b="1">
                <a:solidFill>
                  <a:srgbClr val="843C0C"/>
                </a:solidFill>
              </a:defRPr>
            </a:lvl1pPr>
          </a:lstStyle>
          <a:p>
            <a:r>
              <a:t>г. Москва, 13.11.2017 г.</a:t>
            </a:r>
          </a:p>
        </p:txBody>
      </p:sp>
      <p:pic>
        <p:nvPicPr>
          <p:cNvPr id="78" name="C:\Users\sabirzyanova\Desktop\100 лет академии\Эмблема КГМА 100 лет\Эмблема КГМА 100 лет.jpg" descr="C:\Users\sabirzyanova\Desktop\100 лет академии\Эмблема КГМА 100 лет\Эмблема КГМА 100 лет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083800" y="342900"/>
            <a:ext cx="1485900" cy="13589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Взаимодействие онкологической службы с…"/>
          <p:cNvSpPr txBox="1"/>
          <p:nvPr/>
        </p:nvSpPr>
        <p:spPr>
          <a:xfrm>
            <a:off x="407368" y="2492896"/>
            <a:ext cx="11569700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>
                <a:solidFill>
                  <a:srgbClr val="002060"/>
                </a:solidFill>
              </a:defRPr>
            </a:pPr>
            <a:r>
              <a:rPr dirty="0" err="1"/>
              <a:t>Взаимодействие</a:t>
            </a:r>
            <a:r>
              <a:rPr dirty="0"/>
              <a:t> </a:t>
            </a:r>
            <a:r>
              <a:rPr dirty="0" err="1"/>
              <a:t>онкологической</a:t>
            </a:r>
            <a:r>
              <a:rPr dirty="0"/>
              <a:t> </a:t>
            </a:r>
            <a:r>
              <a:rPr dirty="0" err="1"/>
              <a:t>службы</a:t>
            </a:r>
            <a:r>
              <a:rPr dirty="0"/>
              <a:t> с</a:t>
            </a:r>
          </a:p>
          <a:p>
            <a:pPr algn="ctr">
              <a:defRPr sz="2800" b="1">
                <a:solidFill>
                  <a:srgbClr val="002060"/>
                </a:solidFill>
              </a:defRPr>
            </a:pPr>
            <a:r>
              <a:rPr dirty="0"/>
              <a:t> </a:t>
            </a:r>
            <a:r>
              <a:rPr dirty="0" err="1"/>
              <a:t>первичной</a:t>
            </a:r>
            <a:r>
              <a:rPr dirty="0"/>
              <a:t> </a:t>
            </a:r>
            <a:r>
              <a:rPr dirty="0" err="1"/>
              <a:t>медицинской</a:t>
            </a:r>
            <a:r>
              <a:rPr dirty="0"/>
              <a:t> </a:t>
            </a:r>
            <a:r>
              <a:rPr dirty="0" err="1"/>
              <a:t>сетью</a:t>
            </a:r>
            <a:r>
              <a:rPr dirty="0"/>
              <a:t> в </a:t>
            </a:r>
            <a:r>
              <a:rPr dirty="0" err="1"/>
              <a:t>рамках</a:t>
            </a:r>
            <a:r>
              <a:rPr dirty="0"/>
              <a:t> </a:t>
            </a:r>
            <a:r>
              <a:rPr dirty="0" err="1"/>
              <a:t>программ</a:t>
            </a:r>
            <a:r>
              <a:rPr dirty="0"/>
              <a:t> </a:t>
            </a:r>
            <a:r>
              <a:rPr dirty="0" err="1"/>
              <a:t>ранней</a:t>
            </a:r>
            <a:r>
              <a:rPr dirty="0"/>
              <a:t> </a:t>
            </a:r>
            <a:r>
              <a:rPr dirty="0" err="1"/>
              <a:t>диагностики</a:t>
            </a:r>
            <a:r>
              <a:rPr dirty="0"/>
              <a:t> </a:t>
            </a:r>
          </a:p>
          <a:p>
            <a:pPr algn="ctr">
              <a:defRPr sz="2800" b="1">
                <a:solidFill>
                  <a:srgbClr val="002060"/>
                </a:solidFill>
              </a:defRPr>
            </a:pPr>
            <a:r>
              <a:rPr dirty="0" err="1"/>
              <a:t>злокачественных</a:t>
            </a:r>
            <a:r>
              <a:rPr dirty="0"/>
              <a:t> </a:t>
            </a:r>
            <a:r>
              <a:rPr dirty="0" err="1"/>
              <a:t>новообразований</a:t>
            </a:r>
            <a:r>
              <a:rPr dirty="0"/>
              <a:t> </a:t>
            </a:r>
          </a:p>
        </p:txBody>
      </p:sp>
      <p:pic>
        <p:nvPicPr>
          <p:cNvPr id="12" name="Picture 9" descr="Новые назначения в РКОД МЗ 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338" y="379413"/>
            <a:ext cx="11604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4"/>
          <p:cNvSpPr>
            <a:spLocks noChangeArrowheads="1"/>
          </p:cNvSpPr>
          <p:nvPr/>
        </p:nvSpPr>
        <p:spPr bwMode="auto">
          <a:xfrm>
            <a:off x="7265988" y="5048250"/>
            <a:ext cx="4437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Рустем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Шамильевич Хасанов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2975" y="298450"/>
            <a:ext cx="81026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Казанская государственная медицинская академия – филиал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ФГБОУ ДПО РМАНПО Минздрава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ГАУЗ «Республиканский клинический онкологический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диспансер МЗ РТ»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Реализация пилотных проектов раннего выявления ЗНО    «ОНКОДОЗОР» в Республике Татарстан*"/>
          <p:cNvSpPr txBox="1"/>
          <p:nvPr/>
        </p:nvSpPr>
        <p:spPr>
          <a:xfrm>
            <a:off x="-456728" y="332656"/>
            <a:ext cx="11950701" cy="489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1940" tIns="51940" rIns="51940" bIns="51940">
            <a:spAutoFit/>
          </a:bodyPr>
          <a:lstStyle/>
          <a:p>
            <a:pPr algn="ctr">
              <a:defRPr sz="25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dirty="0"/>
              <a:t>	</a:t>
            </a:r>
            <a:endParaRPr sz="2700" b="1" dirty="0">
              <a:solidFill>
                <a:srgbClr val="002060"/>
              </a:solidFill>
            </a:endParaRPr>
          </a:p>
        </p:txBody>
      </p:sp>
      <p:sp>
        <p:nvSpPr>
          <p:cNvPr id="90" name="Прямоугольник"/>
          <p:cNvSpPr/>
          <p:nvPr/>
        </p:nvSpPr>
        <p:spPr>
          <a:xfrm>
            <a:off x="476250" y="1124744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2567608" y="11663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400"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lang="ru-RU" sz="2700" b="1" dirty="0" smtClean="0">
                <a:solidFill>
                  <a:srgbClr val="002060"/>
                </a:solidFill>
              </a:rPr>
              <a:t>Основные проблемы </a:t>
            </a:r>
          </a:p>
          <a:p>
            <a:pPr algn="ctr">
              <a:defRPr sz="3400"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lang="ru-RU" sz="2700" b="1" dirty="0" smtClean="0">
                <a:solidFill>
                  <a:srgbClr val="002060"/>
                </a:solidFill>
              </a:rPr>
              <a:t>медицинских осмотров на предприятиях</a:t>
            </a: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8" name="Предпосылки для проекта «Производственная медицина»"/>
          <p:cNvSpPr txBox="1"/>
          <p:nvPr/>
        </p:nvSpPr>
        <p:spPr>
          <a:xfrm>
            <a:off x="2711624" y="1556792"/>
            <a:ext cx="804162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rPr sz="2400" dirty="0" err="1">
                <a:solidFill>
                  <a:srgbClr val="002060"/>
                </a:solidFill>
              </a:rPr>
              <a:t>Предпосылки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для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проекта</a:t>
            </a:r>
            <a:r>
              <a:rPr sz="2400" dirty="0">
                <a:solidFill>
                  <a:srgbClr val="002060"/>
                </a:solidFill>
              </a:rPr>
              <a:t> «</a:t>
            </a:r>
            <a:r>
              <a:rPr sz="2400" dirty="0" err="1">
                <a:solidFill>
                  <a:srgbClr val="002060"/>
                </a:solidFill>
              </a:rPr>
              <a:t>Производственная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медицина</a:t>
            </a:r>
            <a:r>
              <a:rPr sz="2400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2207568" y="2420888"/>
            <a:ext cx="9001000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808080"/>
                </a:solidFill>
              </a:defRPr>
            </a:pPr>
            <a:r>
              <a:rPr dirty="0" err="1">
                <a:solidFill>
                  <a:srgbClr val="002060"/>
                </a:solidFill>
              </a:rPr>
              <a:t>Нет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четких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рекомендаций</a:t>
            </a:r>
            <a:r>
              <a:rPr dirty="0">
                <a:solidFill>
                  <a:srgbClr val="002060"/>
                </a:solidFill>
              </a:rPr>
              <a:t>, </a:t>
            </a:r>
            <a:r>
              <a:rPr dirty="0" err="1">
                <a:solidFill>
                  <a:srgbClr val="002060"/>
                </a:solidFill>
              </a:rPr>
              <a:t>какие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тесты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выполнять</a:t>
            </a:r>
            <a:endParaRPr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808080"/>
                </a:solidFill>
              </a:defRPr>
            </a:pPr>
            <a:r>
              <a:rPr dirty="0" err="1">
                <a:solidFill>
                  <a:srgbClr val="002060"/>
                </a:solidFill>
              </a:rPr>
              <a:t>Нет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контроля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за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дошедшими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на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уточняющую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диагностику</a:t>
            </a:r>
            <a:endParaRPr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808080"/>
                </a:solidFill>
              </a:defRPr>
            </a:pPr>
            <a:r>
              <a:rPr dirty="0" err="1">
                <a:solidFill>
                  <a:srgbClr val="002060"/>
                </a:solidFill>
              </a:rPr>
              <a:t>Одни</a:t>
            </a:r>
            <a:r>
              <a:rPr dirty="0">
                <a:solidFill>
                  <a:srgbClr val="002060"/>
                </a:solidFill>
              </a:rPr>
              <a:t> и </a:t>
            </a:r>
            <a:r>
              <a:rPr dirty="0" err="1">
                <a:solidFill>
                  <a:srgbClr val="002060"/>
                </a:solidFill>
              </a:rPr>
              <a:t>те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же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исследования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могут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быть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продублированы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трижды</a:t>
            </a:r>
            <a:r>
              <a:rPr dirty="0">
                <a:solidFill>
                  <a:srgbClr val="002060"/>
                </a:solidFill>
              </a:rPr>
              <a:t>:</a:t>
            </a:r>
          </a:p>
          <a:p>
            <a:pPr marL="1210732" lvl="2" indent="-296332">
              <a:buSzPct val="75000"/>
              <a:buChar char="•"/>
              <a:defRPr sz="2400">
                <a:solidFill>
                  <a:srgbClr val="808080"/>
                </a:solidFill>
              </a:defRPr>
            </a:pPr>
            <a:r>
              <a:rPr dirty="0" err="1">
                <a:solidFill>
                  <a:srgbClr val="002060"/>
                </a:solidFill>
              </a:rPr>
              <a:t>таргетный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профосмотр</a:t>
            </a:r>
            <a:endParaRPr dirty="0">
              <a:solidFill>
                <a:srgbClr val="002060"/>
              </a:solidFill>
            </a:endParaRPr>
          </a:p>
          <a:p>
            <a:pPr marL="1210732" lvl="2" indent="-296332">
              <a:buSzPct val="75000"/>
              <a:buChar char="•"/>
              <a:defRPr sz="2400">
                <a:solidFill>
                  <a:srgbClr val="808080"/>
                </a:solidFill>
              </a:defRPr>
            </a:pPr>
            <a:r>
              <a:rPr dirty="0" err="1">
                <a:solidFill>
                  <a:srgbClr val="002060"/>
                </a:solidFill>
              </a:rPr>
              <a:t>программа</a:t>
            </a:r>
            <a:r>
              <a:rPr dirty="0">
                <a:solidFill>
                  <a:srgbClr val="002060"/>
                </a:solidFill>
              </a:rPr>
              <a:t> ДОГВН</a:t>
            </a:r>
          </a:p>
          <a:p>
            <a:pPr marL="1210732" lvl="2" indent="-296332">
              <a:buSzPct val="75000"/>
              <a:buChar char="•"/>
              <a:defRPr sz="2400">
                <a:solidFill>
                  <a:srgbClr val="808080"/>
                </a:solidFill>
              </a:defRPr>
            </a:pPr>
            <a:r>
              <a:rPr dirty="0" err="1">
                <a:solidFill>
                  <a:srgbClr val="002060"/>
                </a:solidFill>
              </a:rPr>
              <a:t>обязательные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профосмотры</a:t>
            </a:r>
            <a:endParaRPr dirty="0">
              <a:solidFill>
                <a:srgbClr val="002060"/>
              </a:solidFill>
            </a:endParaRPr>
          </a:p>
          <a:p>
            <a:pPr>
              <a:defRPr sz="2400">
                <a:solidFill>
                  <a:srgbClr val="808080"/>
                </a:solidFill>
              </a:defRPr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graphicFrame>
        <p:nvGraphicFramePr>
          <p:cNvPr id="134" name="Таблица"/>
          <p:cNvGraphicFramePr/>
          <p:nvPr/>
        </p:nvGraphicFramePr>
        <p:xfrm>
          <a:off x="285750" y="1143000"/>
          <a:ext cx="11610975" cy="546880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711575"/>
                <a:gridCol w="4657725"/>
                <a:gridCol w="3241675"/>
              </a:tblGrid>
              <a:tr h="1262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2400" b="1">
                          <a:solidFill>
                            <a:srgbClr val="002060"/>
                          </a:solidFill>
                        </a:rPr>
                        <a:t>Наименование видов медицинского обследования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2400" b="1">
                          <a:solidFill>
                            <a:srgbClr val="002060"/>
                          </a:solidFill>
                        </a:rPr>
                        <a:t>Метод исследования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2400" b="1">
                          <a:solidFill>
                            <a:srgbClr val="002060"/>
                          </a:solidFill>
                        </a:rPr>
                        <a:t>Регистрация данных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</a:tr>
              <a:tr h="1262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2400" b="1">
                          <a:solidFill>
                            <a:srgbClr val="002060"/>
                          </a:solidFill>
                        </a:rPr>
                        <a:t>Исследование молочных желёз на наличие ЗНО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2400" b="1">
                          <a:solidFill>
                            <a:srgbClr val="002060"/>
                          </a:solidFill>
                        </a:rPr>
                        <a:t>Маммографическое исследование каждой молочной железы в двух проекциях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2400" b="1">
                          <a:solidFill>
                            <a:srgbClr val="002060"/>
                          </a:solidFill>
                        </a:rPr>
                        <a:t>Система BIRADS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</a:tr>
              <a:tr h="1262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2400" b="1">
                          <a:solidFill>
                            <a:srgbClr val="002060"/>
                          </a:solidFill>
                        </a:rPr>
                        <a:t>Цитологическое исследование мазка с шейки матки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2400" b="1">
                          <a:solidFill>
                            <a:srgbClr val="002060"/>
                          </a:solidFill>
                        </a:rPr>
                        <a:t>Окрашивание мазка по методу Папаниколау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2400" b="1">
                          <a:solidFill>
                            <a:srgbClr val="002060"/>
                          </a:solidFill>
                        </a:rPr>
                        <a:t>Наличие атипичных клеток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2400" b="1">
                          <a:solidFill>
                            <a:srgbClr val="002060"/>
                          </a:solidFill>
                        </a:rPr>
                        <a:t>Исследование кала на скрытую кровь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2400" b="1">
                          <a:solidFill>
                            <a:srgbClr val="002060"/>
                          </a:solidFill>
                        </a:rPr>
                        <a:t>Иммунотурбодиметрический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2400" b="1">
                          <a:solidFill>
                            <a:srgbClr val="002060"/>
                          </a:solidFill>
                        </a:rPr>
                        <a:t>Наличие гемоглобина в кале более 25 нг/мл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</a:tr>
              <a:tr h="8397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2400" b="1">
                          <a:solidFill>
                            <a:srgbClr val="002060"/>
                          </a:solidFill>
                        </a:rPr>
                        <a:t>Исследование крови на общий ПСА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2400" b="1">
                          <a:solidFill>
                            <a:srgbClr val="002060"/>
                          </a:solidFill>
                        </a:rPr>
                        <a:t>Иммунохемилюминисцентный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2400" b="1">
                          <a:solidFill>
                            <a:srgbClr val="002060"/>
                          </a:solidFill>
                        </a:rPr>
                        <a:t>Уровень ПСА более 3,5 нг/мл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sp>
        <p:nvSpPr>
          <p:cNvPr id="135" name="Приказ МЗ РТ от 24.06.2013 № 1123 «О совершенствовании работы по раннему выявлению онкологических заболеваний»"/>
          <p:cNvSpPr txBox="1"/>
          <p:nvPr/>
        </p:nvSpPr>
        <p:spPr>
          <a:xfrm>
            <a:off x="666750" y="0"/>
            <a:ext cx="11239500" cy="90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>
              <a:defRPr sz="2700" b="1">
                <a:solidFill>
                  <a:srgbClr val="002060"/>
                </a:solidFill>
              </a:defRPr>
            </a:pPr>
            <a:r>
              <a:t>Приказ МЗ РТ от 24.06.2013 № 1123 «О совершенствовании работы по раннему выявлению онкологических заболеваний»</a:t>
            </a:r>
          </a:p>
        </p:txBody>
      </p:sp>
      <p:sp>
        <p:nvSpPr>
          <p:cNvPr id="136" name="Прямоугольник"/>
          <p:cNvSpPr/>
          <p:nvPr/>
        </p:nvSpPr>
        <p:spPr>
          <a:xfrm>
            <a:off x="476250" y="887412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Централизация исследований на базе референсных центров  в 2016 году"/>
          <p:cNvSpPr txBox="1">
            <a:spLocks noGrp="1"/>
          </p:cNvSpPr>
          <p:nvPr>
            <p:ph type="title" idx="4294967295"/>
          </p:nvPr>
        </p:nvSpPr>
        <p:spPr>
          <a:xfrm>
            <a:off x="647700" y="168275"/>
            <a:ext cx="10972800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27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Централизация исследований на базе референсных центров </a:t>
            </a:r>
            <a:br/>
            <a:r>
              <a:t>в 2016 году</a:t>
            </a:r>
          </a:p>
        </p:txBody>
      </p:sp>
      <p:sp>
        <p:nvSpPr>
          <p:cNvPr id="139" name="Централизация и стандартизация…"/>
          <p:cNvSpPr txBox="1">
            <a:spLocks noGrp="1"/>
          </p:cNvSpPr>
          <p:nvPr>
            <p:ph type="body" sz="quarter" idx="4294967295"/>
          </p:nvPr>
        </p:nvSpPr>
        <p:spPr>
          <a:xfrm>
            <a:off x="571500" y="2471737"/>
            <a:ext cx="5391150" cy="2214563"/>
          </a:xfrm>
          <a:prstGeom prst="rect">
            <a:avLst/>
          </a:prstGeom>
          <a:solidFill>
            <a:srgbClr val="F8CBAD"/>
          </a:solidFill>
        </p:spPr>
        <p:txBody>
          <a:bodyPr>
            <a:normAutofit/>
          </a:bodyPr>
          <a:lstStyle/>
          <a:p>
            <a:pPr marL="800100" indent="-800100" defTabSz="877823">
              <a:spcBef>
                <a:spcPts val="700"/>
              </a:spcBef>
              <a:buSzTx/>
              <a:buNone/>
              <a:defRPr sz="2688">
                <a:solidFill>
                  <a:srgbClr val="002060"/>
                </a:solidFill>
              </a:defRPr>
            </a:pPr>
            <a:r>
              <a:t>Централизация и стандартизация</a:t>
            </a:r>
          </a:p>
          <a:p>
            <a:pPr marL="800100" indent="-800100" defTabSz="877823">
              <a:spcBef>
                <a:spcPts val="700"/>
              </a:spcBef>
              <a:buSzTx/>
              <a:buNone/>
              <a:defRPr sz="2688">
                <a:solidFill>
                  <a:srgbClr val="002060"/>
                </a:solidFill>
              </a:defRPr>
            </a:pPr>
            <a:r>
              <a:t>проведения лабораторных</a:t>
            </a:r>
          </a:p>
          <a:p>
            <a:pPr marL="800100" indent="-800100" defTabSz="877823">
              <a:spcBef>
                <a:spcPts val="700"/>
              </a:spcBef>
              <a:buSzTx/>
              <a:buNone/>
              <a:defRPr sz="2688">
                <a:solidFill>
                  <a:srgbClr val="002060"/>
                </a:solidFill>
              </a:defRPr>
            </a:pPr>
            <a:r>
              <a:t>тестов на базе уполномоченных</a:t>
            </a:r>
          </a:p>
          <a:p>
            <a:pPr marL="800100" indent="-800100" defTabSz="877823">
              <a:spcBef>
                <a:spcPts val="700"/>
              </a:spcBef>
              <a:buSzTx/>
              <a:buNone/>
              <a:defRPr sz="2688">
                <a:solidFill>
                  <a:srgbClr val="002060"/>
                </a:solidFill>
              </a:defRPr>
            </a:pPr>
            <a:r>
              <a:t>медицинских организаций</a:t>
            </a:r>
            <a:r>
              <a:rPr sz="2880"/>
              <a:t> </a:t>
            </a:r>
          </a:p>
        </p:txBody>
      </p:sp>
      <p:sp>
        <p:nvSpPr>
          <p:cNvPr id="140" name="Прямоугольник"/>
          <p:cNvSpPr/>
          <p:nvPr/>
        </p:nvSpPr>
        <p:spPr>
          <a:xfrm>
            <a:off x="476250" y="1141412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Централизация интерпретации…"/>
          <p:cNvSpPr/>
          <p:nvPr/>
        </p:nvSpPr>
        <p:spPr>
          <a:xfrm>
            <a:off x="6489700" y="2476500"/>
            <a:ext cx="5092700" cy="2529840"/>
          </a:xfrm>
          <a:prstGeom prst="rect">
            <a:avLst/>
          </a:prstGeom>
          <a:solidFill>
            <a:srgbClr val="F8CBA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33437" indent="-833437">
              <a:defRPr sz="2800">
                <a:solidFill>
                  <a:srgbClr val="002060"/>
                </a:solidFill>
              </a:defRPr>
            </a:pPr>
            <a:endParaRPr/>
          </a:p>
          <a:p>
            <a:pPr marL="833437" indent="-833437">
              <a:defRPr sz="2800">
                <a:solidFill>
                  <a:srgbClr val="002060"/>
                </a:solidFill>
              </a:defRPr>
            </a:pPr>
            <a:r>
              <a:t>Централизация интерпретации</a:t>
            </a:r>
          </a:p>
          <a:p>
            <a:pPr marL="833437" indent="-833437">
              <a:defRPr sz="2800">
                <a:solidFill>
                  <a:srgbClr val="002060"/>
                </a:solidFill>
              </a:defRPr>
            </a:pPr>
            <a:r>
              <a:t>маммографических снимков</a:t>
            </a:r>
          </a:p>
          <a:p>
            <a:pPr marL="833437" indent="-833437">
              <a:defRPr sz="2800">
                <a:solidFill>
                  <a:srgbClr val="002060"/>
                </a:solidFill>
              </a:defRPr>
            </a:pPr>
            <a:r>
              <a:t>на базе РКОД МЗ РТ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Прямоугольник"/>
          <p:cNvSpPr/>
          <p:nvPr/>
        </p:nvSpPr>
        <p:spPr>
          <a:xfrm>
            <a:off x="6807200" y="927100"/>
            <a:ext cx="4546600" cy="825500"/>
          </a:xfrm>
          <a:prstGeom prst="rect">
            <a:avLst/>
          </a:prstGeom>
          <a:solidFill>
            <a:srgbClr val="F8CBAD"/>
          </a:solidFill>
          <a:ln w="12700">
            <a:solidFill>
              <a:srgbClr val="41719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Прямоугольник"/>
          <p:cNvSpPr/>
          <p:nvPr/>
        </p:nvSpPr>
        <p:spPr>
          <a:xfrm>
            <a:off x="660400" y="927100"/>
            <a:ext cx="4876800" cy="800100"/>
          </a:xfrm>
          <a:prstGeom prst="rect">
            <a:avLst/>
          </a:prstGeom>
          <a:solidFill>
            <a:srgbClr val="F8CBAD"/>
          </a:solidFill>
          <a:ln w="12700">
            <a:solidFill>
              <a:srgbClr val="41719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Маммограф с биопсийной приставкой…"/>
          <p:cNvSpPr txBox="1">
            <a:spLocks noGrp="1"/>
          </p:cNvSpPr>
          <p:nvPr>
            <p:ph type="body" sz="half" idx="4294967295"/>
          </p:nvPr>
        </p:nvSpPr>
        <p:spPr>
          <a:xfrm>
            <a:off x="647700" y="1816100"/>
            <a:ext cx="4851400" cy="4787900"/>
          </a:xfrm>
          <a:prstGeom prst="rect">
            <a:avLst/>
          </a:prstGeom>
          <a:ln w="9525">
            <a:solidFill>
              <a:srgbClr val="843C0C"/>
            </a:solidFill>
            <a:round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2060"/>
                </a:solidFill>
              </a:defRPr>
            </a:pPr>
            <a:r>
              <a:t>Маммограф с биопсийной приставкой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2060"/>
                </a:solidFill>
              </a:defRPr>
            </a:pPr>
            <a:r>
              <a:t>Мобильный маммограф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2060"/>
                </a:solidFill>
              </a:defRPr>
            </a:pPr>
            <a:r>
              <a:t>УЗ аппарат (датчики – линейный, конвексный, ректальный)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2060"/>
                </a:solidFill>
              </a:defRPr>
            </a:pPr>
            <a:r>
              <a:t>Приставка для биопсии предстательной железы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2060"/>
                </a:solidFill>
              </a:defRPr>
            </a:pPr>
            <a:r>
              <a:t>Видеоколоноскоп с биопсийной приставкой (одна стойка, два колоноскопа)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2060"/>
                </a:solidFill>
              </a:defRPr>
            </a:pPr>
            <a:r>
              <a:t>Микроскоп для цитологических исследований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2060"/>
                </a:solidFill>
              </a:defRPr>
            </a:pPr>
            <a:r>
              <a:t>Дерматоскоп</a:t>
            </a:r>
          </a:p>
        </p:txBody>
      </p:sp>
      <p:sp>
        <p:nvSpPr>
          <p:cNvPr id="146" name="Врачи- специалисты"/>
          <p:cNvSpPr txBox="1"/>
          <p:nvPr/>
        </p:nvSpPr>
        <p:spPr>
          <a:xfrm>
            <a:off x="7048500" y="938847"/>
            <a:ext cx="3568700" cy="76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2400" b="1">
                <a:solidFill>
                  <a:srgbClr val="002060"/>
                </a:solidFill>
              </a:defRPr>
            </a:lvl1pPr>
          </a:lstStyle>
          <a:p>
            <a:r>
              <a:t>       Врачи- специалисты</a:t>
            </a:r>
          </a:p>
        </p:txBody>
      </p:sp>
      <p:grpSp>
        <p:nvGrpSpPr>
          <p:cNvPr id="149" name="Группа"/>
          <p:cNvGrpSpPr/>
          <p:nvPr/>
        </p:nvGrpSpPr>
        <p:grpSpPr>
          <a:xfrm>
            <a:off x="6781800" y="1922462"/>
            <a:ext cx="4610100" cy="2452688"/>
            <a:chOff x="0" y="0"/>
            <a:chExt cx="4610100" cy="2452687"/>
          </a:xfrm>
        </p:grpSpPr>
        <p:sp>
          <p:nvSpPr>
            <p:cNvPr id="147" name="Прямоугольник"/>
            <p:cNvSpPr/>
            <p:nvPr/>
          </p:nvSpPr>
          <p:spPr>
            <a:xfrm>
              <a:off x="0" y="0"/>
              <a:ext cx="4610100" cy="2452688"/>
            </a:xfrm>
            <a:prstGeom prst="rect">
              <a:avLst/>
            </a:prstGeom>
            <a:noFill/>
            <a:ln w="9525" cap="flat">
              <a:solidFill>
                <a:srgbClr val="843C0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200">
                  <a:solidFill>
                    <a:srgbClr val="002060"/>
                  </a:solidFill>
                </a:defRPr>
              </a:pPr>
              <a:endParaRPr/>
            </a:p>
          </p:txBody>
        </p:sp>
        <p:sp>
          <p:nvSpPr>
            <p:cNvPr id="148" name="Уролог…"/>
            <p:cNvSpPr txBox="1"/>
            <p:nvPr/>
          </p:nvSpPr>
          <p:spPr>
            <a:xfrm>
              <a:off x="0" y="0"/>
              <a:ext cx="4610100" cy="2118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200">
                  <a:solidFill>
                    <a:srgbClr val="002060"/>
                  </a:solidFill>
                </a:defRPr>
              </a:pPr>
              <a:r>
                <a:t>Уролог</a:t>
              </a:r>
            </a:p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200">
                  <a:solidFill>
                    <a:srgbClr val="002060"/>
                  </a:solidFill>
                </a:defRPr>
              </a:pPr>
              <a:r>
                <a:t>Эндоскопист</a:t>
              </a:r>
            </a:p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200">
                  <a:solidFill>
                    <a:srgbClr val="002060"/>
                  </a:solidFill>
                </a:defRPr>
              </a:pPr>
              <a:r>
                <a:t>Онколог</a:t>
              </a:r>
            </a:p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200">
                  <a:solidFill>
                    <a:srgbClr val="002060"/>
                  </a:solidFill>
                </a:defRPr>
              </a:pPr>
              <a:r>
                <a:t>Рентгенлаборант</a:t>
              </a:r>
            </a:p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200">
                  <a:solidFill>
                    <a:srgbClr val="002060"/>
                  </a:solidFill>
                </a:defRPr>
              </a:pPr>
              <a:r>
                <a:t>Цитолог</a:t>
              </a:r>
            </a:p>
          </p:txBody>
        </p:sp>
      </p:grpSp>
      <p:sp>
        <p:nvSpPr>
          <p:cNvPr id="150" name="Создание региональных референсных клинико-диагностических центров"/>
          <p:cNvSpPr txBox="1"/>
          <p:nvPr/>
        </p:nvSpPr>
        <p:spPr>
          <a:xfrm>
            <a:off x="0" y="-32386"/>
            <a:ext cx="12192000" cy="83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2700" b="1">
                <a:solidFill>
                  <a:srgbClr val="002060"/>
                </a:solidFill>
              </a:defRPr>
            </a:lvl1pPr>
          </a:lstStyle>
          <a:p>
            <a:r>
              <a:t>Создание региональных референсных клинико-диагностических центров</a:t>
            </a:r>
          </a:p>
        </p:txBody>
      </p:sp>
      <p:sp>
        <p:nvSpPr>
          <p:cNvPr id="151" name="Прямоугольник"/>
          <p:cNvSpPr/>
          <p:nvPr/>
        </p:nvSpPr>
        <p:spPr>
          <a:xfrm>
            <a:off x="476250" y="709612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Оснащение"/>
          <p:cNvSpPr txBox="1"/>
          <p:nvPr/>
        </p:nvSpPr>
        <p:spPr>
          <a:xfrm>
            <a:off x="723900" y="1092200"/>
            <a:ext cx="485140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002060"/>
                </a:solidFill>
              </a:defRPr>
            </a:lvl1pPr>
          </a:lstStyle>
          <a:p>
            <a:r>
              <a:t>Оснащение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Изменение показателей выявляемости в рамках ДОГВН…"/>
          <p:cNvSpPr txBox="1"/>
          <p:nvPr/>
        </p:nvSpPr>
        <p:spPr>
          <a:xfrm>
            <a:off x="0" y="134717"/>
            <a:ext cx="12192000" cy="538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/>
          <a:p>
            <a:pPr algn="ctr">
              <a:defRPr sz="2700" b="1">
                <a:solidFill>
                  <a:srgbClr val="203864"/>
                </a:solidFill>
              </a:defRPr>
            </a:pPr>
            <a:endParaRPr dirty="0"/>
          </a:p>
        </p:txBody>
      </p:sp>
      <p:sp>
        <p:nvSpPr>
          <p:cNvPr id="173" name="Прямоугольник"/>
          <p:cNvSpPr/>
          <p:nvPr/>
        </p:nvSpPr>
        <p:spPr>
          <a:xfrm>
            <a:off x="476250" y="963612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199456" y="0"/>
            <a:ext cx="10153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/>
              <a:t>Выявляемость ЗНО по 6 локализациям в рамках диспансеризации на 1 000 исследований по районам РТ (2016г.)</a:t>
            </a:r>
            <a:endParaRPr lang="ru-RU" sz="2700" b="1" dirty="0"/>
          </a:p>
        </p:txBody>
      </p:sp>
      <p:graphicFrame>
        <p:nvGraphicFramePr>
          <p:cNvPr id="7" name="Объект 3"/>
          <p:cNvGraphicFramePr/>
          <p:nvPr/>
        </p:nvGraphicFramePr>
        <p:xfrm>
          <a:off x="839416" y="1628800"/>
          <a:ext cx="10873208" cy="481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Прямая со стрелкой 10"/>
          <p:cNvCxnSpPr>
            <a:stCxn id="17" idx="6"/>
          </p:cNvCxnSpPr>
          <p:nvPr/>
        </p:nvCxnSpPr>
        <p:spPr>
          <a:xfrm flipH="1" flipV="1">
            <a:off x="10992544" y="6021288"/>
            <a:ext cx="216024" cy="324036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415480" y="5949280"/>
            <a:ext cx="0" cy="216024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Овал 16"/>
          <p:cNvSpPr/>
          <p:nvPr/>
        </p:nvSpPr>
        <p:spPr>
          <a:xfrm>
            <a:off x="9480376" y="6165304"/>
            <a:ext cx="1728192" cy="360040"/>
          </a:xfrm>
          <a:prstGeom prst="ellipse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95400" y="6165304"/>
            <a:ext cx="1728192" cy="288032"/>
          </a:xfrm>
          <a:prstGeom prst="ellipse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Изменение показателей выявляемости в рамках ДОГВН…"/>
          <p:cNvSpPr txBox="1"/>
          <p:nvPr/>
        </p:nvSpPr>
        <p:spPr>
          <a:xfrm>
            <a:off x="0" y="134717"/>
            <a:ext cx="12192000" cy="538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/>
          <a:p>
            <a:pPr algn="ctr">
              <a:defRPr sz="2700" b="1">
                <a:solidFill>
                  <a:srgbClr val="203864"/>
                </a:solidFill>
              </a:defRPr>
            </a:pPr>
            <a:endParaRPr dirty="0"/>
          </a:p>
        </p:txBody>
      </p:sp>
      <p:sp>
        <p:nvSpPr>
          <p:cNvPr id="173" name="Прямоугольник"/>
          <p:cNvSpPr/>
          <p:nvPr/>
        </p:nvSpPr>
        <p:spPr>
          <a:xfrm>
            <a:off x="476250" y="963612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2495600" y="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/>
              <a:t>Количество пациентов на </a:t>
            </a:r>
            <a:r>
              <a:rPr lang="ru-RU" sz="2700" b="1" dirty="0" err="1" smtClean="0"/>
              <a:t>дообследование</a:t>
            </a:r>
            <a:r>
              <a:rPr lang="ru-RU" sz="2700" b="1" dirty="0" smtClean="0"/>
              <a:t>. </a:t>
            </a:r>
            <a:r>
              <a:rPr lang="ru-RU" sz="2700" b="1" dirty="0" err="1" smtClean="0"/>
              <a:t>Чистопольский</a:t>
            </a:r>
            <a:r>
              <a:rPr lang="ru-RU" sz="2700" b="1" dirty="0" smtClean="0"/>
              <a:t> регион</a:t>
            </a:r>
            <a:endParaRPr lang="ru-RU" sz="2700" b="1" dirty="0"/>
          </a:p>
        </p:txBody>
      </p:sp>
      <p:graphicFrame>
        <p:nvGraphicFramePr>
          <p:cNvPr id="9" name="Таблица 2"/>
          <p:cNvGraphicFramePr/>
          <p:nvPr/>
        </p:nvGraphicFramePr>
        <p:xfrm>
          <a:off x="839416" y="1340768"/>
          <a:ext cx="10873207" cy="517011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086326"/>
                <a:gridCol w="1664992"/>
                <a:gridCol w="1659916"/>
                <a:gridCol w="1553314"/>
                <a:gridCol w="1538087"/>
                <a:gridCol w="1370572"/>
              </a:tblGrid>
              <a:tr h="340754">
                <a:tc gridSpan="6">
                  <a:txBody>
                    <a:bodyPr/>
                    <a:lstStyle/>
                    <a:p>
                      <a:pPr algn="ctr">
                        <a:defRPr sz="1400" b="1"/>
                      </a:pPr>
                      <a:endParaRPr dirty="0"/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60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 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/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/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/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/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/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6234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Наименование</a:t>
                      </a:r>
                      <a:r>
                        <a:rPr sz="2000" b="1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медицинских организаций</a:t>
                      </a:r>
                      <a:r>
                        <a:rPr sz="20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2000" b="1" baseline="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Наименование</a:t>
                      </a:r>
                      <a:r>
                        <a:rPr sz="2000" b="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000" b="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обследовани</a:t>
                      </a:r>
                      <a:r>
                        <a:rPr lang="ru-RU" sz="2000" b="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й</a:t>
                      </a:r>
                      <a:endParaRPr sz="2000" b="0" baseline="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Толстая</a:t>
                      </a:r>
                      <a:r>
                        <a:rPr sz="2000" b="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000" b="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кишка</a:t>
                      </a:r>
                      <a:endParaRPr sz="2000" b="0" baseline="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Рак</a:t>
                      </a:r>
                      <a:r>
                        <a:rPr sz="2000" b="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000" b="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предстат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  <a:p>
                      <a:pPr algn="l">
                        <a:defRPr sz="1800"/>
                      </a:pPr>
                      <a:r>
                        <a:rPr sz="2000" b="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железы</a:t>
                      </a:r>
                      <a:endParaRPr sz="2000" b="0" baseline="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Рак</a:t>
                      </a:r>
                      <a:r>
                        <a:rPr sz="2000" b="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000" b="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шейки</a:t>
                      </a:r>
                      <a:r>
                        <a:rPr sz="2000" b="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000" b="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матки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algn="l">
                        <a:defRPr sz="1800"/>
                      </a:pPr>
                      <a:r>
                        <a:rPr sz="2000" b="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sz="2000" b="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трад</a:t>
                      </a:r>
                      <a:r>
                        <a:rPr sz="2000" b="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Ц</a:t>
                      </a:r>
                      <a:r>
                        <a:rPr sz="2000" b="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ит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r>
                        <a:rPr sz="2000" b="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2000" b="0" baseline="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Рак</a:t>
                      </a:r>
                      <a:r>
                        <a:rPr sz="2000" b="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000" b="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шейки</a:t>
                      </a:r>
                      <a:r>
                        <a:rPr sz="2000" b="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000" b="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матки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algn="l">
                        <a:defRPr sz="1800"/>
                      </a:pPr>
                      <a:r>
                        <a:rPr sz="2000" b="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ж</a:t>
                      </a:r>
                      <a:r>
                        <a:rPr sz="2000" b="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идк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r>
                        <a:rPr sz="2000" b="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2000" b="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ц</a:t>
                      </a:r>
                      <a:r>
                        <a:rPr sz="2000" b="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ит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r>
                        <a:rPr sz="2000" b="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2000" b="0" baseline="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Рак</a:t>
                      </a:r>
                      <a:r>
                        <a:rPr sz="2000" b="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000" b="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молочной</a:t>
                      </a:r>
                      <a:r>
                        <a:rPr sz="2000" b="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000" b="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железы</a:t>
                      </a:r>
                      <a:endParaRPr sz="2000" b="0" baseline="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01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Алексеевская</a:t>
                      </a: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ЦРБ 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98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29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01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Аксубаевский</a:t>
                      </a: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ЦРБ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95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74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01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Базарно-матакская</a:t>
                      </a: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ЦРБ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71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57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01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Новошешминская</a:t>
                      </a: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ЦРБ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134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01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Нурлатская</a:t>
                      </a: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ЦРБ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204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01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Спасская</a:t>
                      </a: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 ЦРБ 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90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01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Чистопольская</a:t>
                      </a: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ЦРБ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93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135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9525" anchor="b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0162"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 baseline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785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469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0162"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 baseline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 baseline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 baseline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101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b="1" baseline="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Итого</a:t>
                      </a:r>
                      <a:r>
                        <a:rPr sz="2400" b="1" baseline="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: </a:t>
                      </a:r>
                      <a:r>
                        <a:rPr sz="24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4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285</a:t>
                      </a:r>
                      <a:endParaRPr sz="2400" b="1" baseline="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 baseline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 baseline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719736" y="2564904"/>
            <a:ext cx="5544616" cy="1584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3" name="Изменение показателей выявляемости в рамках ДОГВН…"/>
          <p:cNvSpPr txBox="1"/>
          <p:nvPr/>
        </p:nvSpPr>
        <p:spPr>
          <a:xfrm>
            <a:off x="0" y="134717"/>
            <a:ext cx="12192000" cy="538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/>
          <a:p>
            <a:pPr algn="ctr">
              <a:defRPr sz="2700" b="1">
                <a:solidFill>
                  <a:srgbClr val="203864"/>
                </a:solidFill>
              </a:defRPr>
            </a:pPr>
            <a:endParaRPr dirty="0"/>
          </a:p>
        </p:txBody>
      </p:sp>
      <p:sp>
        <p:nvSpPr>
          <p:cNvPr id="173" name="Прямоугольник"/>
          <p:cNvSpPr/>
          <p:nvPr/>
        </p:nvSpPr>
        <p:spPr>
          <a:xfrm>
            <a:off x="476250" y="963612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2783632" y="260648"/>
            <a:ext cx="75857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 smtClean="0"/>
              <a:t>Расчёт стоимости КДО по профилю «Онкология»</a:t>
            </a:r>
            <a:endParaRPr lang="ru-RU" sz="27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91744" y="1556792"/>
            <a:ext cx="532859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 sz="1800" b="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rgbClr val="002060"/>
                </a:solidFill>
                <a:ea typeface="Palatino Linotype"/>
                <a:cs typeface="Palatino Linotype"/>
                <a:sym typeface="Palatino Linotype"/>
              </a:rPr>
              <a:t> Цена услуги с учётом кратности</a:t>
            </a:r>
            <a:endParaRPr lang="ru-RU" sz="2800" b="1" dirty="0">
              <a:solidFill>
                <a:srgbClr val="002060"/>
              </a:solidFill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7768" y="2852936"/>
            <a:ext cx="504056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2016 год – 2 390,05 руб.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2060"/>
                </a:solidFill>
              </a:rPr>
              <a:t>2017 год – 2 557,6  руб.</a:t>
            </a:r>
            <a:endParaRPr kumimoji="0" lang="ru-RU" sz="2800" b="0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Изменение показателей выявляемости в рамках ДОГВН…"/>
          <p:cNvSpPr txBox="1"/>
          <p:nvPr/>
        </p:nvSpPr>
        <p:spPr>
          <a:xfrm>
            <a:off x="0" y="-73032"/>
            <a:ext cx="12192000" cy="9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/>
          <a:p>
            <a:pPr algn="ctr">
              <a:defRPr sz="2700" b="1">
                <a:solidFill>
                  <a:srgbClr val="203864"/>
                </a:solidFill>
              </a:defRPr>
            </a:pPr>
            <a:r>
              <a:rPr dirty="0" err="1"/>
              <a:t>Изменение</a:t>
            </a:r>
            <a:r>
              <a:rPr dirty="0"/>
              <a:t> </a:t>
            </a:r>
            <a:r>
              <a:rPr dirty="0" err="1"/>
              <a:t>показателей</a:t>
            </a:r>
            <a:r>
              <a:rPr dirty="0"/>
              <a:t> выявляемости в </a:t>
            </a:r>
            <a:r>
              <a:rPr dirty="0" err="1"/>
              <a:t>рамках</a:t>
            </a:r>
            <a:r>
              <a:rPr dirty="0"/>
              <a:t> ДОГВН </a:t>
            </a:r>
          </a:p>
          <a:p>
            <a:pPr algn="ctr">
              <a:defRPr sz="2700" b="1">
                <a:solidFill>
                  <a:srgbClr val="203864"/>
                </a:solidFill>
              </a:defRPr>
            </a:pPr>
            <a:r>
              <a:rPr dirty="0"/>
              <a:t>с 2013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smtClean="0"/>
              <a:t>20</a:t>
            </a:r>
            <a:r>
              <a:rPr lang="ru-RU" dirty="0" smtClean="0"/>
              <a:t>1</a:t>
            </a:r>
            <a:r>
              <a:rPr dirty="0" smtClean="0"/>
              <a:t>6гг</a:t>
            </a:r>
            <a:r>
              <a:rPr dirty="0"/>
              <a:t>.  </a:t>
            </a:r>
          </a:p>
        </p:txBody>
      </p:sp>
      <p:graphicFrame>
        <p:nvGraphicFramePr>
          <p:cNvPr id="164" name="2D‑столбчатая диаграмма"/>
          <p:cNvGraphicFramePr/>
          <p:nvPr/>
        </p:nvGraphicFramePr>
        <p:xfrm>
          <a:off x="4960008" y="1414172"/>
          <a:ext cx="6700037" cy="4528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5" name="в 2,7 раза"/>
          <p:cNvSpPr txBox="1"/>
          <p:nvPr/>
        </p:nvSpPr>
        <p:spPr>
          <a:xfrm>
            <a:off x="5494901" y="3059239"/>
            <a:ext cx="1269874" cy="58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sz="1400" b="1">
                <a:solidFill>
                  <a:srgbClr val="993300"/>
                </a:solidFill>
              </a:defRPr>
            </a:lvl1pPr>
          </a:lstStyle>
          <a:p>
            <a:pPr>
              <a:defRPr sz="11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993300"/>
                </a:solidFill>
              </a:rPr>
              <a:t>в 2,7 раза</a:t>
            </a:r>
          </a:p>
        </p:txBody>
      </p:sp>
      <p:sp>
        <p:nvSpPr>
          <p:cNvPr id="166" name="в 12 раз"/>
          <p:cNvSpPr txBox="1"/>
          <p:nvPr/>
        </p:nvSpPr>
        <p:spPr>
          <a:xfrm>
            <a:off x="6834520" y="3966019"/>
            <a:ext cx="1503165" cy="592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sz="1400" b="1">
                <a:solidFill>
                  <a:srgbClr val="993300"/>
                </a:solidFill>
              </a:defRPr>
            </a:lvl1pPr>
          </a:lstStyle>
          <a:p>
            <a:pPr>
              <a:defRPr sz="11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993300"/>
                </a:solidFill>
              </a:rPr>
              <a:t>в 12 раз</a:t>
            </a:r>
          </a:p>
        </p:txBody>
      </p:sp>
      <p:sp>
        <p:nvSpPr>
          <p:cNvPr id="167" name="в 6,7 раза"/>
          <p:cNvSpPr txBox="1"/>
          <p:nvPr/>
        </p:nvSpPr>
        <p:spPr>
          <a:xfrm>
            <a:off x="8556545" y="3663315"/>
            <a:ext cx="1399748" cy="673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sz="1400" b="1">
                <a:solidFill>
                  <a:srgbClr val="993300"/>
                </a:solidFill>
              </a:defRPr>
            </a:lvl1pPr>
          </a:lstStyle>
          <a:p>
            <a:pPr>
              <a:defRPr sz="11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993300"/>
                </a:solidFill>
              </a:rPr>
              <a:t>в 6,7 раза</a:t>
            </a:r>
          </a:p>
        </p:txBody>
      </p:sp>
      <p:sp>
        <p:nvSpPr>
          <p:cNvPr id="168" name="в 4,7 раза"/>
          <p:cNvSpPr txBox="1"/>
          <p:nvPr/>
        </p:nvSpPr>
        <p:spPr>
          <a:xfrm>
            <a:off x="10288190" y="1244346"/>
            <a:ext cx="1779747" cy="532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sz="1400" b="1">
                <a:solidFill>
                  <a:srgbClr val="993300"/>
                </a:solidFill>
              </a:defRPr>
            </a:lvl1pPr>
          </a:lstStyle>
          <a:p>
            <a:pPr>
              <a:defRPr sz="11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993300"/>
                </a:solidFill>
              </a:rPr>
              <a:t>в 4,7 раза</a:t>
            </a:r>
          </a:p>
        </p:txBody>
      </p:sp>
      <p:sp>
        <p:nvSpPr>
          <p:cNvPr id="169" name="Принципы:"/>
          <p:cNvSpPr txBox="1"/>
          <p:nvPr/>
        </p:nvSpPr>
        <p:spPr>
          <a:xfrm>
            <a:off x="814387" y="1619250"/>
            <a:ext cx="2286001" cy="591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>
              <a:defRPr sz="3200" b="1">
                <a:solidFill>
                  <a:srgbClr val="002060"/>
                </a:solidFill>
              </a:defRPr>
            </a:pPr>
            <a:r>
              <a:t>Принципы</a:t>
            </a:r>
            <a:r>
              <a:rPr sz="1800"/>
              <a:t>: </a:t>
            </a:r>
          </a:p>
        </p:txBody>
      </p:sp>
      <p:sp>
        <p:nvSpPr>
          <p:cNvPr id="170" name="Стандартизация…"/>
          <p:cNvSpPr txBox="1"/>
          <p:nvPr/>
        </p:nvSpPr>
        <p:spPr>
          <a:xfrm>
            <a:off x="666750" y="2476500"/>
            <a:ext cx="4191000" cy="2560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marL="455612" indent="-455612">
              <a:buSzPct val="100000"/>
              <a:buAutoNum type="arabicPeriod"/>
              <a:defRPr sz="2800">
                <a:solidFill>
                  <a:srgbClr val="002060"/>
                </a:solidFill>
              </a:defRPr>
            </a:pPr>
            <a:r>
              <a:t>Стандартизация</a:t>
            </a:r>
          </a:p>
          <a:p>
            <a:pPr marL="455612" indent="-455612">
              <a:defRPr sz="2800">
                <a:solidFill>
                  <a:srgbClr val="002060"/>
                </a:solidFill>
              </a:defRPr>
            </a:pPr>
            <a:endParaRPr/>
          </a:p>
          <a:p>
            <a:pPr marL="455612" indent="-455612">
              <a:defRPr sz="2800">
                <a:solidFill>
                  <a:srgbClr val="002060"/>
                </a:solidFill>
              </a:defRPr>
            </a:pPr>
            <a:r>
              <a:t>2.  Информатизация</a:t>
            </a:r>
          </a:p>
          <a:p>
            <a:pPr marL="455612" indent="-455612">
              <a:defRPr sz="2800">
                <a:solidFill>
                  <a:srgbClr val="002060"/>
                </a:solidFill>
              </a:defRPr>
            </a:pPr>
            <a:endParaRPr/>
          </a:p>
          <a:p>
            <a:pPr marL="455612" indent="-455612">
              <a:defRPr sz="2800">
                <a:solidFill>
                  <a:srgbClr val="002060"/>
                </a:solidFill>
              </a:defRPr>
            </a:pPr>
            <a:r>
              <a:t>3. Обеспечение 2-го этапа</a:t>
            </a:r>
          </a:p>
        </p:txBody>
      </p:sp>
      <p:pic>
        <p:nvPicPr>
          <p:cNvPr id="171" name="подчеркивание размытое.png" descr="подчеркивание размытое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852987" y="2090737"/>
            <a:ext cx="468313" cy="334645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15"/>
          <p:cNvSpPr txBox="1"/>
          <p:nvPr/>
        </p:nvSpPr>
        <p:spPr>
          <a:xfrm>
            <a:off x="8737600" y="6358098"/>
            <a:ext cx="2844800" cy="363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r>
              <a:t>15</a:t>
            </a:r>
          </a:p>
        </p:txBody>
      </p:sp>
      <p:sp>
        <p:nvSpPr>
          <p:cNvPr id="173" name="Прямоугольник"/>
          <p:cNvSpPr/>
          <p:nvPr/>
        </p:nvSpPr>
        <p:spPr>
          <a:xfrm>
            <a:off x="476250" y="963612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Реализация пилотных проектов раннего выявления ЗНО    «ОНКОДОЗОР» в Республике Татарстан*"/>
          <p:cNvSpPr txBox="1"/>
          <p:nvPr/>
        </p:nvSpPr>
        <p:spPr>
          <a:xfrm>
            <a:off x="-456728" y="332656"/>
            <a:ext cx="11950701" cy="520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1940" tIns="51940" rIns="51940" bIns="51940">
            <a:spAutoFit/>
          </a:bodyPr>
          <a:lstStyle/>
          <a:p>
            <a:pPr algn="ctr">
              <a:defRPr sz="25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dirty="0"/>
              <a:t>	    </a:t>
            </a:r>
            <a:r>
              <a:rPr lang="ru-RU" sz="2700" b="1" dirty="0" smtClean="0">
                <a:solidFill>
                  <a:srgbClr val="002060"/>
                </a:solidFill>
              </a:rPr>
              <a:t>Выводы </a:t>
            </a:r>
            <a:endParaRPr sz="2700" b="1" dirty="0">
              <a:solidFill>
                <a:srgbClr val="002060"/>
              </a:solidFill>
            </a:endParaRPr>
          </a:p>
        </p:txBody>
      </p:sp>
      <p:sp>
        <p:nvSpPr>
          <p:cNvPr id="90" name="Прямоугольник"/>
          <p:cNvSpPr/>
          <p:nvPr/>
        </p:nvSpPr>
        <p:spPr>
          <a:xfrm>
            <a:off x="476250" y="1124744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18"/>
          <p:cNvSpPr txBox="1">
            <a:spLocks/>
          </p:cNvSpPr>
          <p:nvPr/>
        </p:nvSpPr>
        <p:spPr>
          <a:xfrm>
            <a:off x="1271464" y="1412776"/>
            <a:ext cx="9865096" cy="5184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 sz="1600"/>
            </a:pPr>
            <a:r>
              <a:rPr lang="ru-RU" sz="2400" dirty="0" smtClean="0">
                <a:solidFill>
                  <a:srgbClr val="002060"/>
                </a:solidFill>
              </a:rPr>
              <a:t>Действующие программы ДОГВН и медосмотров на предприятиях имеют существенные резервы для повышения результативности выявления ЗНО.</a:t>
            </a:r>
          </a:p>
          <a:p>
            <a:pPr>
              <a:defRPr sz="1600"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defRPr sz="1600"/>
            </a:pPr>
            <a:r>
              <a:rPr lang="ru-RU" sz="2400" dirty="0" smtClean="0">
                <a:solidFill>
                  <a:srgbClr val="002060"/>
                </a:solidFill>
              </a:rPr>
              <a:t>Реализация потенциала действующих программ невозможно только в рамках системы здравоохранения. Необходимо привлечение всех заинтересованных сторон.</a:t>
            </a:r>
          </a:p>
          <a:p>
            <a:pPr>
              <a:defRPr sz="1600"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defRPr sz="1600"/>
            </a:pPr>
            <a:r>
              <a:rPr lang="ru-RU" sz="2400" dirty="0" smtClean="0">
                <a:solidFill>
                  <a:srgbClr val="002060"/>
                </a:solidFill>
              </a:rPr>
              <a:t>Реализация государственной политики по  </a:t>
            </a:r>
            <a:r>
              <a:rPr lang="ru-RU" sz="2400" dirty="0" err="1" smtClean="0">
                <a:solidFill>
                  <a:srgbClr val="002060"/>
                </a:solidFill>
              </a:rPr>
              <a:t>здоровьесбережению</a:t>
            </a:r>
            <a:r>
              <a:rPr lang="ru-RU" sz="2400" dirty="0" smtClean="0">
                <a:solidFill>
                  <a:srgbClr val="002060"/>
                </a:solidFill>
              </a:rPr>
              <a:t>, снижению смертности от ЗНО лежит в области межведомственного взаимодействия.</a:t>
            </a:r>
          </a:p>
          <a:p>
            <a:pPr>
              <a:defRPr sz="1600"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defRPr sz="1600"/>
            </a:pPr>
            <a:r>
              <a:rPr lang="ru-RU" sz="2400" dirty="0" smtClean="0">
                <a:solidFill>
                  <a:srgbClr val="002060"/>
                </a:solidFill>
              </a:rPr>
              <a:t>Инструмент реализации такой государственной политики – проектное управление на уровне федерации и регионов.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Критерии результативности"/>
          <p:cNvSpPr txBox="1"/>
          <p:nvPr/>
        </p:nvSpPr>
        <p:spPr>
          <a:xfrm>
            <a:off x="0" y="65248"/>
            <a:ext cx="12192000" cy="515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>
            <a:lvl1pPr algn="ctr">
              <a:defRPr sz="2700" b="1">
                <a:solidFill>
                  <a:srgbClr val="002060"/>
                </a:solidFill>
              </a:defRPr>
            </a:lvl1pPr>
          </a:lstStyle>
          <a:p>
            <a:r>
              <a:t>Критерии результативности</a:t>
            </a:r>
          </a:p>
        </p:txBody>
      </p:sp>
      <p:sp>
        <p:nvSpPr>
          <p:cNvPr id="181" name="Индекс накопления"/>
          <p:cNvSpPr/>
          <p:nvPr/>
        </p:nvSpPr>
        <p:spPr>
          <a:xfrm>
            <a:off x="266700" y="4037012"/>
            <a:ext cx="4229100" cy="394967"/>
          </a:xfrm>
          <a:prstGeom prst="rect">
            <a:avLst/>
          </a:prstGeom>
          <a:solidFill>
            <a:srgbClr val="F8CBAD"/>
          </a:solidFill>
          <a:ln w="635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t>Индекс накопления</a:t>
            </a:r>
          </a:p>
        </p:txBody>
      </p:sp>
      <p:sp>
        <p:nvSpPr>
          <p:cNvPr id="182" name="Доля лиц, состоящих на учёте…"/>
          <p:cNvSpPr/>
          <p:nvPr/>
        </p:nvSpPr>
        <p:spPr>
          <a:xfrm>
            <a:off x="317500" y="5430837"/>
            <a:ext cx="4216400" cy="661667"/>
          </a:xfrm>
          <a:prstGeom prst="rect">
            <a:avLst/>
          </a:prstGeom>
          <a:solidFill>
            <a:srgbClr val="F8CBAD"/>
          </a:solidFill>
          <a:ln w="635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>
              <a:defRPr b="1">
                <a:solidFill>
                  <a:srgbClr val="002060"/>
                </a:solidFill>
              </a:defRPr>
            </a:pPr>
            <a:r>
              <a:t>Доля лиц, состоящих на учёте</a:t>
            </a:r>
          </a:p>
          <a:p>
            <a:pPr algn="ctr">
              <a:defRPr b="1">
                <a:solidFill>
                  <a:srgbClr val="002060"/>
                </a:solidFill>
              </a:defRPr>
            </a:pPr>
            <a:r>
              <a:t> 5 и более лет (%)</a:t>
            </a:r>
          </a:p>
        </p:txBody>
      </p:sp>
      <p:sp>
        <p:nvSpPr>
          <p:cNvPr id="183" name="53,6"/>
          <p:cNvSpPr txBox="1"/>
          <p:nvPr/>
        </p:nvSpPr>
        <p:spPr>
          <a:xfrm>
            <a:off x="4967448" y="5643562"/>
            <a:ext cx="1037904" cy="617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 algn="ctr">
              <a:spcBef>
                <a:spcPts val="1900"/>
              </a:spcBef>
              <a:defRPr sz="32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53,6</a:t>
            </a:r>
          </a:p>
        </p:txBody>
      </p:sp>
      <p:sp>
        <p:nvSpPr>
          <p:cNvPr id="184" name="56,8"/>
          <p:cNvSpPr txBox="1"/>
          <p:nvPr/>
        </p:nvSpPr>
        <p:spPr>
          <a:xfrm>
            <a:off x="8004335" y="5643562"/>
            <a:ext cx="1037905" cy="617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 algn="ctr">
              <a:spcBef>
                <a:spcPts val="1900"/>
              </a:spcBef>
              <a:defRPr sz="32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56,8</a:t>
            </a:r>
          </a:p>
        </p:txBody>
      </p:sp>
      <p:sp>
        <p:nvSpPr>
          <p:cNvPr id="185" name="6,6"/>
          <p:cNvSpPr txBox="1"/>
          <p:nvPr/>
        </p:nvSpPr>
        <p:spPr>
          <a:xfrm>
            <a:off x="10121900" y="3867150"/>
            <a:ext cx="919163" cy="6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>
              <a:defRPr sz="3200" b="1">
                <a:solidFill>
                  <a:srgbClr val="843C0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6,6</a:t>
            </a:r>
          </a:p>
        </p:txBody>
      </p:sp>
      <p:sp>
        <p:nvSpPr>
          <p:cNvPr id="186" name="53,3"/>
          <p:cNvSpPr txBox="1"/>
          <p:nvPr/>
        </p:nvSpPr>
        <p:spPr>
          <a:xfrm>
            <a:off x="10109200" y="5561012"/>
            <a:ext cx="1037904" cy="617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>
              <a:defRPr sz="3200" b="1">
                <a:solidFill>
                  <a:srgbClr val="843C0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53,3</a:t>
            </a:r>
          </a:p>
        </p:txBody>
      </p:sp>
      <p:sp>
        <p:nvSpPr>
          <p:cNvPr id="187" name="Стрелка"/>
          <p:cNvSpPr/>
          <p:nvPr/>
        </p:nvSpPr>
        <p:spPr>
          <a:xfrm>
            <a:off x="6134100" y="5918200"/>
            <a:ext cx="1727200" cy="111125"/>
          </a:xfrm>
          <a:prstGeom prst="rightArrow">
            <a:avLst>
              <a:gd name="adj1" fmla="val 50000"/>
              <a:gd name="adj2" fmla="val 354607"/>
            </a:avLst>
          </a:prstGeom>
          <a:solidFill>
            <a:srgbClr val="843C0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9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88" name="+3,2%"/>
          <p:cNvSpPr txBox="1"/>
          <p:nvPr/>
        </p:nvSpPr>
        <p:spPr>
          <a:xfrm>
            <a:off x="6523037" y="5430837"/>
            <a:ext cx="776773" cy="388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>
              <a:defRPr b="1">
                <a:solidFill>
                  <a:srgbClr val="FF3300"/>
                </a:solidFill>
              </a:defRPr>
            </a:lvl1pPr>
          </a:lstStyle>
          <a:p>
            <a:r>
              <a:t>+3,2%</a:t>
            </a:r>
          </a:p>
        </p:txBody>
      </p:sp>
      <p:sp>
        <p:nvSpPr>
          <p:cNvPr id="189" name="Выявлены на ранних (I-II)…"/>
          <p:cNvSpPr/>
          <p:nvPr/>
        </p:nvSpPr>
        <p:spPr>
          <a:xfrm>
            <a:off x="215900" y="2247900"/>
            <a:ext cx="4284663" cy="661666"/>
          </a:xfrm>
          <a:prstGeom prst="rect">
            <a:avLst/>
          </a:prstGeom>
          <a:solidFill>
            <a:srgbClr val="F8CBAD"/>
          </a:solidFill>
          <a:ln w="635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>
              <a:defRPr b="1">
                <a:solidFill>
                  <a:srgbClr val="002060"/>
                </a:solidFill>
              </a:defRPr>
            </a:pPr>
            <a:r>
              <a:t>Выявлены на ранних (I-II)</a:t>
            </a:r>
          </a:p>
          <a:p>
            <a:pPr algn="ctr">
              <a:defRPr b="1">
                <a:solidFill>
                  <a:srgbClr val="002060"/>
                </a:solidFill>
              </a:defRPr>
            </a:pPr>
            <a:r>
              <a:t> стадиях, %</a:t>
            </a:r>
          </a:p>
        </p:txBody>
      </p:sp>
      <p:sp>
        <p:nvSpPr>
          <p:cNvPr id="190" name="2012…"/>
          <p:cNvSpPr txBox="1"/>
          <p:nvPr/>
        </p:nvSpPr>
        <p:spPr>
          <a:xfrm>
            <a:off x="4826000" y="854075"/>
            <a:ext cx="1144899" cy="90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/>
          <a:p>
            <a:pPr>
              <a:defRPr sz="2700" b="1">
                <a:solidFill>
                  <a:srgbClr val="002060"/>
                </a:solidFill>
              </a:defRPr>
            </a:pPr>
            <a:r>
              <a:t>2012 </a:t>
            </a:r>
          </a:p>
          <a:p>
            <a:pPr>
              <a:defRPr sz="2700" b="1">
                <a:solidFill>
                  <a:srgbClr val="002060"/>
                </a:solidFill>
              </a:defRPr>
            </a:pPr>
            <a:r>
              <a:t>РТ </a:t>
            </a:r>
          </a:p>
        </p:txBody>
      </p:sp>
      <p:sp>
        <p:nvSpPr>
          <p:cNvPr id="191" name="2016…"/>
          <p:cNvSpPr txBox="1"/>
          <p:nvPr/>
        </p:nvSpPr>
        <p:spPr>
          <a:xfrm>
            <a:off x="7702550" y="871537"/>
            <a:ext cx="1144899" cy="90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/>
          <a:p>
            <a:pPr>
              <a:defRPr sz="2700" b="1">
                <a:solidFill>
                  <a:srgbClr val="002060"/>
                </a:solidFill>
              </a:defRPr>
            </a:pPr>
            <a:r>
              <a:t>2016 </a:t>
            </a:r>
          </a:p>
          <a:p>
            <a:pPr>
              <a:defRPr sz="2700" b="1">
                <a:solidFill>
                  <a:srgbClr val="002060"/>
                </a:solidFill>
              </a:defRPr>
            </a:pPr>
            <a:r>
              <a:t>РТ </a:t>
            </a:r>
          </a:p>
        </p:txBody>
      </p:sp>
      <p:sp>
        <p:nvSpPr>
          <p:cNvPr id="192" name="2016…"/>
          <p:cNvSpPr txBox="1"/>
          <p:nvPr/>
        </p:nvSpPr>
        <p:spPr>
          <a:xfrm>
            <a:off x="9982200" y="854075"/>
            <a:ext cx="1144899" cy="90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/>
          <a:p>
            <a:pPr>
              <a:defRPr sz="2700" b="1">
                <a:solidFill>
                  <a:srgbClr val="843C0C"/>
                </a:solidFill>
              </a:defRPr>
            </a:pPr>
            <a:r>
              <a:t>2016 </a:t>
            </a:r>
          </a:p>
          <a:p>
            <a:pPr>
              <a:defRPr sz="2700" b="1">
                <a:solidFill>
                  <a:srgbClr val="843C0C"/>
                </a:solidFill>
              </a:defRPr>
            </a:pPr>
            <a:r>
              <a:t>РФ </a:t>
            </a:r>
          </a:p>
        </p:txBody>
      </p:sp>
      <p:sp>
        <p:nvSpPr>
          <p:cNvPr id="193" name="54,7"/>
          <p:cNvSpPr txBox="1"/>
          <p:nvPr/>
        </p:nvSpPr>
        <p:spPr>
          <a:xfrm>
            <a:off x="10109200" y="2143125"/>
            <a:ext cx="1155700" cy="6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>
              <a:defRPr sz="3200" b="1">
                <a:solidFill>
                  <a:srgbClr val="843C0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54,7</a:t>
            </a:r>
          </a:p>
        </p:txBody>
      </p:sp>
      <p:sp>
        <p:nvSpPr>
          <p:cNvPr id="194" name="6,1"/>
          <p:cNvSpPr txBox="1"/>
          <p:nvPr/>
        </p:nvSpPr>
        <p:spPr>
          <a:xfrm>
            <a:off x="4996023" y="3976687"/>
            <a:ext cx="779142" cy="617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 algn="ctr">
              <a:spcBef>
                <a:spcPts val="1900"/>
              </a:spcBef>
              <a:defRPr sz="32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6,1</a:t>
            </a:r>
          </a:p>
        </p:txBody>
      </p:sp>
      <p:sp>
        <p:nvSpPr>
          <p:cNvPr id="195" name="7,1"/>
          <p:cNvSpPr txBox="1"/>
          <p:nvPr/>
        </p:nvSpPr>
        <p:spPr>
          <a:xfrm>
            <a:off x="8134510" y="3994150"/>
            <a:ext cx="779142" cy="6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 algn="ctr">
              <a:spcBef>
                <a:spcPts val="1900"/>
              </a:spcBef>
              <a:defRPr sz="32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7,1</a:t>
            </a:r>
          </a:p>
        </p:txBody>
      </p:sp>
      <p:sp>
        <p:nvSpPr>
          <p:cNvPr id="196" name="Стрелка"/>
          <p:cNvSpPr/>
          <p:nvPr/>
        </p:nvSpPr>
        <p:spPr>
          <a:xfrm>
            <a:off x="5853112" y="4243387"/>
            <a:ext cx="1725613" cy="107951"/>
          </a:xfrm>
          <a:prstGeom prst="rightArrow">
            <a:avLst>
              <a:gd name="adj1" fmla="val 50000"/>
              <a:gd name="adj2" fmla="val 291140"/>
            </a:avLst>
          </a:prstGeom>
          <a:solidFill>
            <a:srgbClr val="843C0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9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97" name="+1,0"/>
          <p:cNvSpPr txBox="1"/>
          <p:nvPr/>
        </p:nvSpPr>
        <p:spPr>
          <a:xfrm>
            <a:off x="6478587" y="3762375"/>
            <a:ext cx="620392" cy="388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+1,0</a:t>
            </a:r>
          </a:p>
        </p:txBody>
      </p:sp>
      <p:sp>
        <p:nvSpPr>
          <p:cNvPr id="198" name="54,2"/>
          <p:cNvSpPr txBox="1"/>
          <p:nvPr/>
        </p:nvSpPr>
        <p:spPr>
          <a:xfrm>
            <a:off x="4912679" y="2200275"/>
            <a:ext cx="1037905" cy="6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 algn="ctr">
              <a:spcBef>
                <a:spcPts val="1900"/>
              </a:spcBef>
              <a:defRPr sz="32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54,2</a:t>
            </a:r>
          </a:p>
        </p:txBody>
      </p:sp>
      <p:sp>
        <p:nvSpPr>
          <p:cNvPr id="199" name="Стрелка"/>
          <p:cNvSpPr/>
          <p:nvPr/>
        </p:nvSpPr>
        <p:spPr>
          <a:xfrm>
            <a:off x="6056312" y="2544762"/>
            <a:ext cx="1676401" cy="107951"/>
          </a:xfrm>
          <a:prstGeom prst="rightArrow">
            <a:avLst>
              <a:gd name="adj1" fmla="val 50000"/>
              <a:gd name="adj2" fmla="val 291176"/>
            </a:avLst>
          </a:prstGeom>
          <a:solidFill>
            <a:srgbClr val="843C0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9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00" name="56,4"/>
          <p:cNvSpPr txBox="1"/>
          <p:nvPr/>
        </p:nvSpPr>
        <p:spPr>
          <a:xfrm>
            <a:off x="7920992" y="2143125"/>
            <a:ext cx="1037904" cy="6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 algn="ctr">
              <a:spcBef>
                <a:spcPts val="1900"/>
              </a:spcBef>
              <a:defRPr sz="32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56,4</a:t>
            </a:r>
          </a:p>
        </p:txBody>
      </p:sp>
      <p:sp>
        <p:nvSpPr>
          <p:cNvPr id="201" name="+2,2%"/>
          <p:cNvSpPr txBox="1"/>
          <p:nvPr/>
        </p:nvSpPr>
        <p:spPr>
          <a:xfrm>
            <a:off x="6453187" y="2073275"/>
            <a:ext cx="776773" cy="388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+2,2%</a:t>
            </a:r>
          </a:p>
        </p:txBody>
      </p:sp>
      <p:sp>
        <p:nvSpPr>
          <p:cNvPr id="202" name="Прямоугольник"/>
          <p:cNvSpPr/>
          <p:nvPr/>
        </p:nvSpPr>
        <p:spPr>
          <a:xfrm>
            <a:off x="476250" y="658812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1. Молочная железа…"/>
          <p:cNvSpPr txBox="1">
            <a:spLocks noGrp="1"/>
          </p:cNvSpPr>
          <p:nvPr>
            <p:ph type="body" sz="half" idx="4294967295"/>
          </p:nvPr>
        </p:nvSpPr>
        <p:spPr>
          <a:xfrm>
            <a:off x="627062" y="2667000"/>
            <a:ext cx="6534151" cy="3492500"/>
          </a:xfrm>
          <a:prstGeom prst="rect">
            <a:avLst/>
          </a:prstGeom>
          <a:solidFill>
            <a:srgbClr val="F8CBAD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buSzTx/>
              <a:buNone/>
              <a:defRPr sz="3700">
                <a:solidFill>
                  <a:srgbClr val="002060"/>
                </a:solidFill>
              </a:defRPr>
            </a:pPr>
            <a:r>
              <a:t>1. Молочная железа		</a:t>
            </a:r>
          </a:p>
          <a:p>
            <a:pPr>
              <a:lnSpc>
                <a:spcPct val="80000"/>
              </a:lnSpc>
              <a:buSzTx/>
              <a:buNone/>
              <a:defRPr sz="3700">
                <a:solidFill>
                  <a:srgbClr val="002060"/>
                </a:solidFill>
              </a:defRPr>
            </a:pPr>
            <a:r>
              <a:t>2. Шейка матки	</a:t>
            </a:r>
          </a:p>
          <a:p>
            <a:pPr>
              <a:lnSpc>
                <a:spcPct val="80000"/>
              </a:lnSpc>
              <a:buSzTx/>
              <a:buNone/>
              <a:defRPr sz="3700">
                <a:solidFill>
                  <a:srgbClr val="002060"/>
                </a:solidFill>
              </a:defRPr>
            </a:pPr>
            <a:r>
              <a:t>3. Предстательная железа	</a:t>
            </a:r>
          </a:p>
          <a:p>
            <a:pPr>
              <a:lnSpc>
                <a:spcPct val="80000"/>
              </a:lnSpc>
              <a:buSzTx/>
              <a:buNone/>
              <a:defRPr sz="3700">
                <a:solidFill>
                  <a:srgbClr val="002060"/>
                </a:solidFill>
              </a:defRPr>
            </a:pPr>
            <a:r>
              <a:t>4. Толстая кишка	</a:t>
            </a:r>
          </a:p>
          <a:p>
            <a:pPr>
              <a:lnSpc>
                <a:spcPct val="80000"/>
              </a:lnSpc>
              <a:buSzTx/>
              <a:buNone/>
              <a:defRPr sz="3700">
                <a:solidFill>
                  <a:srgbClr val="002060"/>
                </a:solidFill>
              </a:defRPr>
            </a:pPr>
            <a:r>
              <a:t>5. Кожа	</a:t>
            </a:r>
          </a:p>
          <a:p>
            <a:pPr>
              <a:lnSpc>
                <a:spcPct val="80000"/>
              </a:lnSpc>
              <a:buSzTx/>
              <a:buNone/>
              <a:defRPr sz="3700">
                <a:solidFill>
                  <a:srgbClr val="002060"/>
                </a:solidFill>
              </a:defRPr>
            </a:pPr>
            <a:r>
              <a:t>6. Рот и глотка	</a:t>
            </a:r>
          </a:p>
        </p:txBody>
      </p:sp>
      <p:sp>
        <p:nvSpPr>
          <p:cNvPr id="82" name="54%…"/>
          <p:cNvSpPr txBox="1"/>
          <p:nvPr/>
        </p:nvSpPr>
        <p:spPr>
          <a:xfrm>
            <a:off x="6953250" y="3452812"/>
            <a:ext cx="5238750" cy="1544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>
              <a:defRPr sz="5600" b="1">
                <a:solidFill>
                  <a:srgbClr val="002060"/>
                </a:solidFill>
              </a:defRPr>
            </a:pPr>
            <a:r>
              <a:t>54% </a:t>
            </a:r>
          </a:p>
          <a:p>
            <a:pPr algn="ctr">
              <a:defRPr sz="4000">
                <a:solidFill>
                  <a:srgbClr val="002060"/>
                </a:solidFill>
              </a:defRPr>
            </a:pPr>
            <a:r>
              <a:t>всех случаев ЗНО</a:t>
            </a:r>
          </a:p>
        </p:txBody>
      </p:sp>
      <p:sp>
        <p:nvSpPr>
          <p:cNvPr id="83" name="Цель программ"/>
          <p:cNvSpPr txBox="1"/>
          <p:nvPr/>
        </p:nvSpPr>
        <p:spPr>
          <a:xfrm>
            <a:off x="717550" y="203200"/>
            <a:ext cx="10953750" cy="1379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>
              <a:defRPr sz="2700" b="1">
                <a:solidFill>
                  <a:srgbClr val="002060"/>
                </a:solidFill>
              </a:defRPr>
            </a:pPr>
            <a:r>
              <a:t>Цель программ </a:t>
            </a:r>
          </a:p>
          <a:p>
            <a:pPr algn="ctr">
              <a:defRPr sz="2700" b="1">
                <a:solidFill>
                  <a:srgbClr val="002060"/>
                </a:solidFill>
              </a:defRPr>
            </a:pPr>
            <a:endParaRPr/>
          </a:p>
          <a:p>
            <a:pPr algn="ctr">
              <a:defRPr sz="3200" b="1">
                <a:solidFill>
                  <a:srgbClr val="002060"/>
                </a:solidFill>
              </a:defRPr>
            </a:pPr>
            <a:r>
              <a:t> </a:t>
            </a:r>
          </a:p>
        </p:txBody>
      </p:sp>
      <p:sp>
        <p:nvSpPr>
          <p:cNvPr id="84" name="Повышение выявляемости злокачественных новообразований на ранних стадиях"/>
          <p:cNvSpPr txBox="1"/>
          <p:nvPr/>
        </p:nvSpPr>
        <p:spPr>
          <a:xfrm>
            <a:off x="406399" y="1214437"/>
            <a:ext cx="11404602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t>Повышение выявляемости злокачественных новообразований на ранних стадиях</a:t>
            </a:r>
          </a:p>
        </p:txBody>
      </p:sp>
      <p:sp>
        <p:nvSpPr>
          <p:cNvPr id="85" name="Прямоугольник"/>
          <p:cNvSpPr/>
          <p:nvPr/>
        </p:nvSpPr>
        <p:spPr>
          <a:xfrm>
            <a:off x="476250" y="811212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Казанская государственная медицинская академия  Минздрава России"/>
          <p:cNvSpPr txBox="1"/>
          <p:nvPr/>
        </p:nvSpPr>
        <p:spPr>
          <a:xfrm>
            <a:off x="0" y="5300662"/>
            <a:ext cx="2159000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Казанская государственная медицинская академия  Минздрава России </a:t>
            </a:r>
          </a:p>
        </p:txBody>
      </p:sp>
      <p:sp>
        <p:nvSpPr>
          <p:cNvPr id="248" name="Заголовок"/>
          <p:cNvSpPr txBox="1">
            <a:spLocks noGrp="1"/>
          </p:cNvSpPr>
          <p:nvPr>
            <p:ph type="title" idx="4294967295"/>
          </p:nvPr>
        </p:nvSpPr>
        <p:spPr>
          <a:xfrm>
            <a:off x="2255837" y="2565400"/>
            <a:ext cx="9936163" cy="431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65760">
              <a:defRPr sz="128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/>
            </a:r>
            <a:br/>
            <a:endParaRPr/>
          </a:p>
        </p:txBody>
      </p:sp>
      <p:sp>
        <p:nvSpPr>
          <p:cNvPr id="249" name="E-mail: ksma.rf@tatar.ru                       Сайт https://kgma.info"/>
          <p:cNvSpPr txBox="1"/>
          <p:nvPr/>
        </p:nvSpPr>
        <p:spPr>
          <a:xfrm>
            <a:off x="1295400" y="4610100"/>
            <a:ext cx="10185400" cy="136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solidFill>
                  <a:srgbClr val="002060"/>
                </a:solidFill>
              </a:defRPr>
            </a:pPr>
            <a:r>
              <a:t>E-mail: ksma.rf@tatar.ru                       Сайт https://kgma.info</a:t>
            </a:r>
          </a:p>
          <a:p>
            <a:pPr>
              <a:defRPr sz="2200"/>
            </a:pPr>
            <a:r>
              <a:t> </a:t>
            </a:r>
          </a:p>
        </p:txBody>
      </p:sp>
      <p:sp>
        <p:nvSpPr>
          <p:cNvPr id="250" name="Спасибо за внимание!"/>
          <p:cNvSpPr txBox="1"/>
          <p:nvPr/>
        </p:nvSpPr>
        <p:spPr>
          <a:xfrm>
            <a:off x="1727199" y="2319337"/>
            <a:ext cx="9144002" cy="756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lnSpc>
                <a:spcPct val="150000"/>
              </a:lnSpc>
              <a:defRPr sz="4300" b="1">
                <a:solidFill>
                  <a:srgbClr val="17375E"/>
                </a:solidFill>
              </a:defRPr>
            </a:lvl1pPr>
          </a:lstStyle>
          <a:p>
            <a:r>
              <a:t>Спасибо за внимание!</a:t>
            </a:r>
          </a:p>
        </p:txBody>
      </p:sp>
      <p:sp>
        <p:nvSpPr>
          <p:cNvPr id="251" name="Прямоугольник"/>
          <p:cNvSpPr/>
          <p:nvPr/>
        </p:nvSpPr>
        <p:spPr>
          <a:xfrm>
            <a:off x="266700" y="3719512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2" name="Прямоугольник"/>
          <p:cNvSpPr/>
          <p:nvPr/>
        </p:nvSpPr>
        <p:spPr>
          <a:xfrm>
            <a:off x="234950" y="2044700"/>
            <a:ext cx="11715750" cy="95250"/>
          </a:xfrm>
          <a:prstGeom prst="rect">
            <a:avLst/>
          </a:prstGeom>
          <a:solidFill>
            <a:srgbClr val="BF9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2010 год:…"/>
          <p:cNvSpPr txBox="1"/>
          <p:nvPr/>
        </p:nvSpPr>
        <p:spPr>
          <a:xfrm>
            <a:off x="595312" y="1028700"/>
            <a:ext cx="11356976" cy="4383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1940" tIns="51940" rIns="51940" bIns="51940">
            <a:spAutoFit/>
          </a:bodyPr>
          <a:lstStyle/>
          <a:p>
            <a:pPr>
              <a:defRPr sz="2300" b="1" i="1">
                <a:solidFill>
                  <a:srgbClr val="005C9B"/>
                </a:solidFill>
              </a:defRPr>
            </a:pPr>
            <a:endParaRPr/>
          </a:p>
          <a:p>
            <a:pPr>
              <a:defRPr sz="2700" b="1">
                <a:solidFill>
                  <a:srgbClr val="002060"/>
                </a:solidFill>
              </a:defRPr>
            </a:pPr>
            <a:r>
              <a:t>2010 год: </a:t>
            </a:r>
          </a:p>
          <a:p>
            <a:pPr>
              <a:defRPr sz="2700"/>
            </a:pPr>
            <a:r>
              <a:t>Разработана и апробирована организационная модель скрининга колоректального рака (иммунохимический тест). </a:t>
            </a:r>
          </a:p>
          <a:p>
            <a:pPr>
              <a:defRPr sz="2700" b="1">
                <a:solidFill>
                  <a:srgbClr val="005C9B"/>
                </a:solidFill>
              </a:defRPr>
            </a:pPr>
            <a:endParaRPr/>
          </a:p>
          <a:p>
            <a:pPr>
              <a:defRPr sz="2700" b="1">
                <a:solidFill>
                  <a:srgbClr val="002060"/>
                </a:solidFill>
              </a:defRPr>
            </a:pPr>
            <a:r>
              <a:t>2011 год:</a:t>
            </a:r>
          </a:p>
          <a:p>
            <a:pPr>
              <a:defRPr sz="2700"/>
            </a:pPr>
            <a:r>
              <a:t>Разработана и внедрена комплексная технология скрининга</a:t>
            </a:r>
          </a:p>
          <a:p>
            <a:pPr>
              <a:defRPr sz="2700"/>
            </a:pPr>
            <a:r>
              <a:t>4–х локализаций рака (молочная железа, шейка матки, толстая кишка, предстательная железа). </a:t>
            </a:r>
          </a:p>
          <a:p>
            <a:pPr>
              <a:defRPr sz="2700"/>
            </a:pPr>
            <a:endParaRPr/>
          </a:p>
          <a:p>
            <a:pPr algn="ctr">
              <a:defRPr sz="2700" b="1">
                <a:solidFill>
                  <a:srgbClr val="002060"/>
                </a:solidFill>
              </a:defRPr>
            </a:pPr>
            <a:r>
              <a:t>Определены целевые показатели выявляемости ЗНО   </a:t>
            </a:r>
          </a:p>
        </p:txBody>
      </p:sp>
      <p:sp>
        <p:nvSpPr>
          <p:cNvPr id="88" name="Реализация пилотных проектов раннего выявления ЗНО    «ОНКОДОЗОР» в Республике Татарстан*"/>
          <p:cNvSpPr txBox="1"/>
          <p:nvPr/>
        </p:nvSpPr>
        <p:spPr>
          <a:xfrm>
            <a:off x="1587" y="0"/>
            <a:ext cx="11950701" cy="891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1940" tIns="51940" rIns="51940" bIns="51940">
            <a:spAutoFit/>
          </a:bodyPr>
          <a:lstStyle/>
          <a:p>
            <a:pPr algn="ctr">
              <a:defRPr sz="25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	    </a:t>
            </a:r>
            <a:r>
              <a:rPr sz="2700" b="1">
                <a:solidFill>
                  <a:srgbClr val="002060"/>
                </a:solidFill>
              </a:rPr>
              <a:t>Реализация пилотных проектов раннего выявления ЗНО		  «ОНКОДОЗОР» в Республике Татарстан* </a:t>
            </a:r>
          </a:p>
        </p:txBody>
      </p:sp>
      <p:sp>
        <p:nvSpPr>
          <p:cNvPr id="89" name="*(Совместные проекты Министерства здравоохранения Республики Татарстан,  некоммерческого партнёрства Равное право на жизнь», регионального отделения МОД «Движение против рака»)"/>
          <p:cNvSpPr txBox="1"/>
          <p:nvPr/>
        </p:nvSpPr>
        <p:spPr>
          <a:xfrm>
            <a:off x="1816100" y="6056312"/>
            <a:ext cx="10185400" cy="586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1940" tIns="51940" rIns="51940" bIns="51940">
            <a:spAutoFit/>
          </a:bodyPr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t>*(Совместные проекты Министерства здравоохранения Республики Татарстан,  некоммерческого партнёрства Равное право на жизнь», регионального отделения МОД «Движение против рака»)</a:t>
            </a:r>
          </a:p>
        </p:txBody>
      </p:sp>
      <p:sp>
        <p:nvSpPr>
          <p:cNvPr id="90" name="Прямоугольник"/>
          <p:cNvSpPr/>
          <p:nvPr/>
        </p:nvSpPr>
        <p:spPr>
          <a:xfrm>
            <a:off x="476250" y="1124744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рямоугольник"/>
          <p:cNvSpPr/>
          <p:nvPr/>
        </p:nvSpPr>
        <p:spPr>
          <a:xfrm>
            <a:off x="0" y="2946400"/>
            <a:ext cx="12192000" cy="666750"/>
          </a:xfrm>
          <a:prstGeom prst="rect">
            <a:avLst/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3" name="подчеркивание размытое.png" descr="подчеркивание размытое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83300" y="3352800"/>
            <a:ext cx="336550" cy="1944688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Онкологический компонент - I этап"/>
          <p:cNvSpPr txBox="1"/>
          <p:nvPr/>
        </p:nvSpPr>
        <p:spPr>
          <a:xfrm>
            <a:off x="1633537" y="2971800"/>
            <a:ext cx="8950326" cy="542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256" tIns="68256" rIns="68256" bIns="68256">
            <a:spAutoFit/>
          </a:bodyPr>
          <a:lstStyle/>
          <a:p>
            <a:pPr algn="ctr">
              <a:defRPr sz="2800" b="1">
                <a:solidFill>
                  <a:srgbClr val="002060"/>
                </a:solidFill>
              </a:defRPr>
            </a:pPr>
            <a:r>
              <a:t>Онкологический компонент - I этап </a:t>
            </a:r>
          </a:p>
        </p:txBody>
      </p:sp>
      <p:sp>
        <p:nvSpPr>
          <p:cNvPr id="95" name="1. Осмотр акушеркой+…"/>
          <p:cNvSpPr txBox="1"/>
          <p:nvPr/>
        </p:nvSpPr>
        <p:spPr>
          <a:xfrm>
            <a:off x="6323012" y="3708400"/>
            <a:ext cx="5868988" cy="1432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169" tIns="58169" rIns="58169" bIns="58169">
            <a:spAutoFit/>
          </a:bodyPr>
          <a:lstStyle/>
          <a:p>
            <a:pPr marL="363537" indent="-363537">
              <a:lnSpc>
                <a:spcPct val="90000"/>
              </a:lnSpc>
              <a:defRPr sz="2400">
                <a:solidFill>
                  <a:srgbClr val="002060"/>
                </a:solidFill>
              </a:defRPr>
            </a:pPr>
            <a:r>
              <a:t>1. Осмотр акушеркой+ </a:t>
            </a:r>
          </a:p>
          <a:p>
            <a:pPr marL="363537" indent="-363537">
              <a:lnSpc>
                <a:spcPct val="90000"/>
              </a:lnSpc>
              <a:defRPr sz="2400">
                <a:solidFill>
                  <a:srgbClr val="002060"/>
                </a:solidFill>
              </a:defRPr>
            </a:pPr>
            <a:r>
              <a:t>мазок с шейки матки и ЦК (21-99 лет)</a:t>
            </a:r>
          </a:p>
          <a:p>
            <a:pPr marL="363537" indent="-363537">
              <a:lnSpc>
                <a:spcPct val="90000"/>
              </a:lnSpc>
              <a:defRPr sz="2400">
                <a:solidFill>
                  <a:srgbClr val="002060"/>
                </a:solidFill>
              </a:defRPr>
            </a:pPr>
            <a:r>
              <a:t>2. Маммография (39-99 лет)</a:t>
            </a:r>
          </a:p>
          <a:p>
            <a:pPr marL="363537" indent="-363537">
              <a:lnSpc>
                <a:spcPct val="90000"/>
              </a:lnSpc>
              <a:defRPr sz="2400">
                <a:solidFill>
                  <a:srgbClr val="002060"/>
                </a:solidFill>
              </a:defRPr>
            </a:pPr>
            <a:r>
              <a:t>3. Кал на скрытую кровь (45-99 лет)</a:t>
            </a:r>
          </a:p>
        </p:txBody>
      </p:sp>
      <p:sp>
        <p:nvSpPr>
          <p:cNvPr id="96" name="1. Анализ  крови на PSA (51-99 лет)…"/>
          <p:cNvSpPr txBox="1"/>
          <p:nvPr/>
        </p:nvSpPr>
        <p:spPr>
          <a:xfrm>
            <a:off x="800100" y="4251325"/>
            <a:ext cx="5124450" cy="1112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169" tIns="58169" rIns="58169" bIns="58169">
            <a:spAutoFit/>
          </a:bodyPr>
          <a:lstStyle/>
          <a:p>
            <a:pPr marL="363537" indent="-363537">
              <a:lnSpc>
                <a:spcPct val="90000"/>
              </a:lnSpc>
              <a:defRPr sz="2400">
                <a:solidFill>
                  <a:srgbClr val="002060"/>
                </a:solidFill>
              </a:defRPr>
            </a:pPr>
            <a:r>
              <a:t>1. Анализ  крови на PSA (51-99 лет)</a:t>
            </a:r>
          </a:p>
          <a:p>
            <a:pPr marL="363537" indent="-363537">
              <a:lnSpc>
                <a:spcPct val="90000"/>
              </a:lnSpc>
              <a:defRPr sz="2400">
                <a:solidFill>
                  <a:srgbClr val="002060"/>
                </a:solidFill>
              </a:defRPr>
            </a:pPr>
            <a:r>
              <a:t>2. Кал на скрытую кровь (45-99 лет</a:t>
            </a:r>
            <a:r>
              <a:rPr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7" name="Прямоугольник"/>
          <p:cNvSpPr/>
          <p:nvPr/>
        </p:nvSpPr>
        <p:spPr>
          <a:xfrm>
            <a:off x="0" y="5295900"/>
            <a:ext cx="12192000" cy="666750"/>
          </a:xfrm>
          <a:prstGeom prst="rect">
            <a:avLst/>
          </a:prstGeom>
          <a:solidFill>
            <a:srgbClr val="F8CBA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Онкологический компонент – II этап"/>
          <p:cNvSpPr txBox="1"/>
          <p:nvPr/>
        </p:nvSpPr>
        <p:spPr>
          <a:xfrm>
            <a:off x="1846262" y="5346700"/>
            <a:ext cx="9363076" cy="542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256" tIns="68256" rIns="68256" bIns="68256">
            <a:spAutoFit/>
          </a:bodyPr>
          <a:lstStyle/>
          <a:p>
            <a:pPr algn="ctr">
              <a:defRPr sz="2800" b="1">
                <a:solidFill>
                  <a:srgbClr val="002060"/>
                </a:solidFill>
              </a:defRPr>
            </a:pPr>
            <a:r>
              <a:t>Онкологический компонент – II этап</a:t>
            </a:r>
          </a:p>
        </p:txBody>
      </p:sp>
      <p:sp>
        <p:nvSpPr>
          <p:cNvPr id="99" name="Уточняющая диагностика при подозрении на ЗНО"/>
          <p:cNvSpPr txBox="1"/>
          <p:nvPr/>
        </p:nvSpPr>
        <p:spPr>
          <a:xfrm>
            <a:off x="1193800" y="6100762"/>
            <a:ext cx="10591800" cy="47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169" tIns="58169" rIns="58169" bIns="58169">
            <a:spAutoFit/>
          </a:bodyPr>
          <a:lstStyle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t>Уточняющая диагностика при подозрении на ЗНО</a:t>
            </a:r>
          </a:p>
        </p:txBody>
      </p:sp>
      <p:sp>
        <p:nvSpPr>
          <p:cNvPr id="100" name="С 2013 года в Российской Федерации начата диспансеризация определенных групп взрослого населения (ДОГВН)"/>
          <p:cNvSpPr txBox="1"/>
          <p:nvPr/>
        </p:nvSpPr>
        <p:spPr>
          <a:xfrm>
            <a:off x="38100" y="165100"/>
            <a:ext cx="12192000" cy="129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169" tIns="58169" rIns="58169" bIns="58169">
            <a:spAutoFit/>
          </a:bodyPr>
          <a:lstStyle/>
          <a:p>
            <a:pPr algn="ctr">
              <a:defRPr sz="2700" b="1">
                <a:solidFill>
                  <a:srgbClr val="002060"/>
                </a:solidFill>
              </a:defRPr>
            </a:pPr>
            <a:r>
              <a:t>С 2013 года в Российской Федерации начата диспансеризация определенных групп взрослого населения (ДОГВН) </a:t>
            </a:r>
          </a:p>
        </p:txBody>
      </p:sp>
      <p:sp>
        <p:nvSpPr>
          <p:cNvPr id="101" name="Приказ Минздрава РФ от 03.12.2012 г. N 1006н…"/>
          <p:cNvSpPr txBox="1"/>
          <p:nvPr/>
        </p:nvSpPr>
        <p:spPr>
          <a:xfrm>
            <a:off x="1358900" y="1549400"/>
            <a:ext cx="9810750" cy="1112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>
              <a:defRPr sz="2200" b="1">
                <a:solidFill>
                  <a:srgbClr val="203864"/>
                </a:solidFill>
              </a:defRPr>
            </a:pPr>
            <a:r>
              <a:t>Приказ Минздрава РФ от 03.12.2012 г. N 1006н </a:t>
            </a:r>
          </a:p>
          <a:p>
            <a:pPr algn="ctr">
              <a:defRPr sz="2200" b="1">
                <a:solidFill>
                  <a:srgbClr val="203864"/>
                </a:solidFill>
              </a:defRPr>
            </a:pPr>
            <a:r>
              <a:t>"Об утверждении порядка проведения диспансеризации определенных групп взрослого населения"</a:t>
            </a:r>
          </a:p>
        </p:txBody>
      </p:sp>
      <p:sp>
        <p:nvSpPr>
          <p:cNvPr id="102" name="Прямоугольник"/>
          <p:cNvSpPr/>
          <p:nvPr/>
        </p:nvSpPr>
        <p:spPr>
          <a:xfrm>
            <a:off x="476250" y="1204912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Сравнение целевых и фактических показателей выявляемости ЗНО  при ДОГВН в Республике Татарстан в 2013 г., %"/>
          <p:cNvSpPr txBox="1">
            <a:spLocks noGrp="1"/>
          </p:cNvSpPr>
          <p:nvPr>
            <p:ph type="title" idx="4294967295"/>
          </p:nvPr>
        </p:nvSpPr>
        <p:spPr>
          <a:xfrm>
            <a:off x="685800" y="100012"/>
            <a:ext cx="11099800" cy="93345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Сравнение целевых и фактических показателей выявляемости ЗНО  при ДОГВН в Республике Татарстан в 2013 г., %</a:t>
            </a:r>
          </a:p>
        </p:txBody>
      </p:sp>
      <p:graphicFrame>
        <p:nvGraphicFramePr>
          <p:cNvPr id="105" name="2D‑столбчатая диаграмма"/>
          <p:cNvGraphicFramePr/>
          <p:nvPr/>
        </p:nvGraphicFramePr>
        <p:xfrm>
          <a:off x="534988" y="1793855"/>
          <a:ext cx="11344555" cy="447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Прямоугольник"/>
          <p:cNvSpPr/>
          <p:nvPr/>
        </p:nvSpPr>
        <p:spPr>
          <a:xfrm>
            <a:off x="476250" y="1052736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71464" y="1628800"/>
            <a:ext cx="9721080" cy="33843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8" name="Реализация пилотных проектов раннего выявления ЗНО    «ОНКОДОЗОР» в Республике Татарстан*"/>
          <p:cNvSpPr txBox="1"/>
          <p:nvPr/>
        </p:nvSpPr>
        <p:spPr>
          <a:xfrm>
            <a:off x="-456728" y="332656"/>
            <a:ext cx="11950701" cy="520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1940" tIns="51940" rIns="51940" bIns="51940">
            <a:spAutoFit/>
          </a:bodyPr>
          <a:lstStyle/>
          <a:p>
            <a:pPr algn="ctr">
              <a:defRPr sz="25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dirty="0"/>
              <a:t>	    </a:t>
            </a:r>
            <a:r>
              <a:rPr lang="ru-RU" sz="2700" b="1" dirty="0" smtClean="0">
                <a:solidFill>
                  <a:srgbClr val="002060"/>
                </a:solidFill>
              </a:rPr>
              <a:t>Выводы </a:t>
            </a:r>
            <a:endParaRPr sz="2700" b="1" dirty="0">
              <a:solidFill>
                <a:srgbClr val="002060"/>
              </a:solidFill>
            </a:endParaRPr>
          </a:p>
        </p:txBody>
      </p:sp>
      <p:sp>
        <p:nvSpPr>
          <p:cNvPr id="90" name="Прямоугольник"/>
          <p:cNvSpPr/>
          <p:nvPr/>
        </p:nvSpPr>
        <p:spPr>
          <a:xfrm>
            <a:off x="476250" y="1124744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18"/>
          <p:cNvSpPr txBox="1">
            <a:spLocks/>
          </p:cNvSpPr>
          <p:nvPr/>
        </p:nvSpPr>
        <p:spPr>
          <a:xfrm>
            <a:off x="1271464" y="1844825"/>
            <a:ext cx="9649071" cy="3024336"/>
          </a:xfrm>
          <a:prstGeom prst="rect">
            <a:avLst/>
          </a:prstGeom>
        </p:spPr>
        <p:txBody>
          <a:bodyPr/>
          <a:lstStyle/>
          <a:p>
            <a:pPr marL="588579" marR="0" lvl="0" indent="-588579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/>
            </a:pPr>
            <a:r>
              <a:rPr kumimoji="0" lang="ru-RU" sz="26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  <a:sym typeface="Calibri"/>
              </a:rPr>
              <a:t>Существующие диагностические технологии позволяют обеспечить раннее выявление ЗНО определённых локализаций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/>
            </a:pPr>
            <a:endParaRPr kumimoji="0" lang="ru-RU" sz="26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  <a:p>
            <a:pPr marL="588579" marR="0" lvl="0" indent="-588579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/>
            </a:pPr>
            <a:r>
              <a:rPr kumimoji="0" lang="ru-RU" sz="26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  <a:sym typeface="Calibri"/>
              </a:rPr>
              <a:t>Повышение показателей выявляемости ЗНО лежит в области организации деятельности системы здравоохранения</a:t>
            </a:r>
            <a:endParaRPr kumimoji="0" lang="ru-RU" sz="2600" b="0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Реализация пилотных проектов раннего выявления ЗНО    «ОНКОДОЗОР» в Республике Татарстан*"/>
          <p:cNvSpPr txBox="1"/>
          <p:nvPr/>
        </p:nvSpPr>
        <p:spPr>
          <a:xfrm>
            <a:off x="0" y="332656"/>
            <a:ext cx="11950701" cy="520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1940" tIns="51940" rIns="51940" bIns="51940">
            <a:spAutoFit/>
          </a:bodyPr>
          <a:lstStyle/>
          <a:p>
            <a:pPr algn="ctr">
              <a:defRPr sz="25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lang="ru-RU" sz="2700" b="1" dirty="0" smtClean="0">
                <a:solidFill>
                  <a:srgbClr val="002060"/>
                </a:solidFill>
              </a:rPr>
              <a:t>Явка населения на </a:t>
            </a:r>
            <a:r>
              <a:rPr lang="en-US" sz="2700" b="1" dirty="0" smtClean="0">
                <a:solidFill>
                  <a:srgbClr val="002060"/>
                </a:solidFill>
              </a:rPr>
              <a:t>I</a:t>
            </a:r>
            <a:r>
              <a:rPr lang="ru-RU" sz="2700" b="1" dirty="0" smtClean="0">
                <a:solidFill>
                  <a:srgbClr val="002060"/>
                </a:solidFill>
              </a:rPr>
              <a:t> этап диспансеризации в РТ</a:t>
            </a:r>
            <a:endParaRPr sz="2700" b="1" dirty="0">
              <a:solidFill>
                <a:srgbClr val="002060"/>
              </a:solidFill>
            </a:endParaRPr>
          </a:p>
        </p:txBody>
      </p:sp>
      <p:sp>
        <p:nvSpPr>
          <p:cNvPr id="90" name="Прямоугольник"/>
          <p:cNvSpPr/>
          <p:nvPr/>
        </p:nvSpPr>
        <p:spPr>
          <a:xfrm>
            <a:off x="476250" y="1124744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7" name="Chart 125"/>
          <p:cNvGraphicFramePr/>
          <p:nvPr/>
        </p:nvGraphicFramePr>
        <p:xfrm>
          <a:off x="1775520" y="1700808"/>
          <a:ext cx="8568952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Низкая явка на второй этап диспансеризации  (Республика Татарстан, 2016 год)"/>
          <p:cNvSpPr txBox="1">
            <a:spLocks noGrp="1"/>
          </p:cNvSpPr>
          <p:nvPr>
            <p:ph type="title" idx="4294967295"/>
          </p:nvPr>
        </p:nvSpPr>
        <p:spPr>
          <a:xfrm>
            <a:off x="0" y="30162"/>
            <a:ext cx="12192000" cy="8778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28687">
              <a:defRPr sz="27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 err="1"/>
              <a:t>Низкая</a:t>
            </a:r>
            <a:r>
              <a:rPr dirty="0"/>
              <a:t> </a:t>
            </a:r>
            <a:r>
              <a:rPr dirty="0" err="1"/>
              <a:t>явка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lang="en-US" dirty="0" smtClean="0"/>
              <a:t>II</a:t>
            </a:r>
            <a:r>
              <a:rPr dirty="0" smtClean="0"/>
              <a:t> </a:t>
            </a:r>
            <a:r>
              <a:rPr dirty="0" err="1"/>
              <a:t>этап</a:t>
            </a:r>
            <a:r>
              <a:rPr dirty="0"/>
              <a:t> </a:t>
            </a:r>
            <a:r>
              <a:rPr dirty="0" err="1"/>
              <a:t>диспансеризации</a:t>
            </a:r>
            <a:r>
              <a:rPr dirty="0"/>
              <a:t> </a:t>
            </a:r>
            <a:br>
              <a:rPr dirty="0"/>
            </a:br>
            <a:r>
              <a:rPr dirty="0"/>
              <a:t>(</a:t>
            </a:r>
            <a:r>
              <a:rPr dirty="0" err="1"/>
              <a:t>Республика</a:t>
            </a:r>
            <a:r>
              <a:rPr dirty="0"/>
              <a:t> </a:t>
            </a:r>
            <a:r>
              <a:rPr dirty="0" err="1"/>
              <a:t>Татарстан</a:t>
            </a:r>
            <a:r>
              <a:rPr dirty="0"/>
              <a:t>, 2016 </a:t>
            </a:r>
            <a:r>
              <a:rPr dirty="0" err="1"/>
              <a:t>год</a:t>
            </a:r>
            <a:r>
              <a:rPr dirty="0"/>
              <a:t>)</a:t>
            </a:r>
          </a:p>
        </p:txBody>
      </p:sp>
      <p:sp>
        <p:nvSpPr>
          <p:cNvPr id="116" name="Прямоугольник"/>
          <p:cNvSpPr/>
          <p:nvPr/>
        </p:nvSpPr>
        <p:spPr>
          <a:xfrm>
            <a:off x="6089650" y="4052887"/>
            <a:ext cx="5745163" cy="2578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600"/>
              </a:spcBef>
              <a:defRPr b="1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9" name="Группа"/>
          <p:cNvGrpSpPr/>
          <p:nvPr/>
        </p:nvGrpSpPr>
        <p:grpSpPr>
          <a:xfrm>
            <a:off x="939800" y="5346699"/>
            <a:ext cx="10541000" cy="1281114"/>
            <a:chOff x="0" y="0"/>
            <a:chExt cx="10541000" cy="1281112"/>
          </a:xfrm>
        </p:grpSpPr>
        <p:sp>
          <p:nvSpPr>
            <p:cNvPr id="117" name="Прямоугольник"/>
            <p:cNvSpPr/>
            <p:nvPr/>
          </p:nvSpPr>
          <p:spPr>
            <a:xfrm>
              <a:off x="0" y="0"/>
              <a:ext cx="10541000" cy="1281113"/>
            </a:xfrm>
            <a:prstGeom prst="rect">
              <a:avLst/>
            </a:prstGeom>
            <a:noFill/>
            <a:ln w="9525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66725">
                <a:defRPr sz="2400">
                  <a:solidFill>
                    <a:srgbClr val="002060"/>
                  </a:solidFill>
                </a:defRPr>
              </a:pPr>
              <a:endParaRPr/>
            </a:p>
          </p:txBody>
        </p:sp>
        <p:sp>
          <p:nvSpPr>
            <p:cNvPr id="118" name="Количество выявленных пациентов на ДОГВН - 9,3% от общего числа впервые выявленных пациентов (13 700)…"/>
            <p:cNvSpPr txBox="1"/>
            <p:nvPr/>
          </p:nvSpPr>
          <p:spPr>
            <a:xfrm>
              <a:off x="0" y="0"/>
              <a:ext cx="10541000" cy="11887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7" tIns="60957" rIns="60957" bIns="60957" numCol="1" anchor="t">
              <a:spAutoFit/>
            </a:bodyPr>
            <a:lstStyle/>
            <a:p>
              <a:pPr defTabSz="466725">
                <a:defRPr sz="2400">
                  <a:solidFill>
                    <a:srgbClr val="002060"/>
                  </a:solidFill>
                </a:defRPr>
              </a:pPr>
              <a:r>
                <a:rPr dirty="0" err="1"/>
                <a:t>Количество</a:t>
              </a:r>
              <a:r>
                <a:rPr dirty="0"/>
                <a:t> </a:t>
              </a:r>
              <a:r>
                <a:rPr dirty="0" err="1"/>
                <a:t>выявленных</a:t>
              </a:r>
              <a:r>
                <a:rPr dirty="0"/>
                <a:t> </a:t>
              </a:r>
              <a:r>
                <a:rPr dirty="0" err="1"/>
                <a:t>пациентов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ДОГВН - </a:t>
              </a:r>
              <a:r>
                <a:rPr b="1" dirty="0"/>
                <a:t>9,3%</a:t>
              </a:r>
              <a:r>
                <a:rPr dirty="0"/>
                <a:t> </a:t>
              </a:r>
              <a:r>
                <a:rPr dirty="0" err="1"/>
                <a:t>от</a:t>
              </a:r>
              <a:r>
                <a:rPr dirty="0"/>
                <a:t> </a:t>
              </a:r>
              <a:r>
                <a:rPr dirty="0" err="1"/>
                <a:t>общего</a:t>
              </a:r>
              <a:r>
                <a:rPr dirty="0"/>
                <a:t> </a:t>
              </a:r>
              <a:r>
                <a:rPr dirty="0" err="1"/>
                <a:t>числа</a:t>
              </a:r>
              <a:r>
                <a:rPr dirty="0"/>
                <a:t> </a:t>
              </a:r>
              <a:r>
                <a:rPr dirty="0" err="1"/>
                <a:t>впервые</a:t>
              </a:r>
              <a:r>
                <a:rPr dirty="0"/>
                <a:t> </a:t>
              </a:r>
              <a:r>
                <a:rPr dirty="0" err="1"/>
                <a:t>выявленных</a:t>
              </a:r>
              <a:r>
                <a:rPr dirty="0"/>
                <a:t> </a:t>
              </a:r>
              <a:r>
                <a:rPr dirty="0" err="1"/>
                <a:t>пациентов</a:t>
              </a:r>
              <a:r>
                <a:rPr dirty="0"/>
                <a:t> (</a:t>
              </a:r>
              <a:r>
                <a:rPr b="1" dirty="0"/>
                <a:t>13 700</a:t>
              </a:r>
              <a:r>
                <a:rPr dirty="0"/>
                <a:t>) </a:t>
              </a:r>
            </a:p>
            <a:p>
              <a:pPr defTabSz="466725">
                <a:defRPr sz="2400">
                  <a:solidFill>
                    <a:srgbClr val="002060"/>
                  </a:solidFill>
                </a:defRPr>
              </a:pPr>
              <a:r>
                <a:rPr dirty="0" err="1"/>
                <a:t>Из</a:t>
              </a:r>
              <a:r>
                <a:rPr dirty="0"/>
                <a:t> </a:t>
              </a:r>
              <a:r>
                <a:rPr dirty="0" err="1"/>
                <a:t>них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I-II </a:t>
              </a:r>
              <a:r>
                <a:rPr dirty="0" err="1"/>
                <a:t>стадиях</a:t>
              </a:r>
              <a:r>
                <a:rPr dirty="0"/>
                <a:t>  </a:t>
              </a:r>
              <a:r>
                <a:rPr b="1" dirty="0"/>
                <a:t>65,8%</a:t>
              </a:r>
              <a:r>
                <a:rPr dirty="0"/>
                <a:t>  (</a:t>
              </a:r>
              <a:r>
                <a:rPr dirty="0" err="1"/>
                <a:t>по</a:t>
              </a:r>
              <a:r>
                <a:rPr dirty="0"/>
                <a:t> РТ в </a:t>
              </a:r>
              <a:r>
                <a:rPr dirty="0" err="1"/>
                <a:t>целом</a:t>
              </a:r>
              <a:r>
                <a:rPr dirty="0"/>
                <a:t> </a:t>
              </a:r>
              <a:r>
                <a:rPr b="1" dirty="0"/>
                <a:t>56,4%</a:t>
              </a:r>
              <a:r>
                <a:rPr dirty="0"/>
                <a:t>)            </a:t>
              </a:r>
            </a:p>
          </p:txBody>
        </p:sp>
      </p:grpSp>
      <p:graphicFrame>
        <p:nvGraphicFramePr>
          <p:cNvPr id="120" name="3D‑круговая диаграмма"/>
          <p:cNvGraphicFramePr/>
          <p:nvPr/>
        </p:nvGraphicFramePr>
        <p:xfrm>
          <a:off x="394865" y="1412777"/>
          <a:ext cx="4621016" cy="3331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3" name="Группа"/>
          <p:cNvGrpSpPr/>
          <p:nvPr/>
        </p:nvGrpSpPr>
        <p:grpSpPr>
          <a:xfrm>
            <a:off x="6518274" y="1597025"/>
            <a:ext cx="4835527" cy="3368675"/>
            <a:chOff x="0" y="0"/>
            <a:chExt cx="4835525" cy="3368675"/>
          </a:xfrm>
        </p:grpSpPr>
        <p:sp>
          <p:nvSpPr>
            <p:cNvPr id="121" name="Прямоугольник"/>
            <p:cNvSpPr/>
            <p:nvPr/>
          </p:nvSpPr>
          <p:spPr>
            <a:xfrm>
              <a:off x="-1" y="0"/>
              <a:ext cx="4835527" cy="3368675"/>
            </a:xfrm>
            <a:prstGeom prst="rect">
              <a:avLst/>
            </a:prstGeom>
            <a:solidFill>
              <a:srgbClr val="F8CB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66725">
                <a:defRPr sz="2400">
                  <a:solidFill>
                    <a:srgbClr val="002060"/>
                  </a:solidFill>
                </a:defRPr>
              </a:pPr>
              <a:endParaRPr/>
            </a:p>
          </p:txBody>
        </p:sp>
        <p:sp>
          <p:nvSpPr>
            <p:cNvPr id="122" name="Нуждались в дополнительном обследовании - 6 467…"/>
            <p:cNvSpPr txBox="1"/>
            <p:nvPr/>
          </p:nvSpPr>
          <p:spPr>
            <a:xfrm>
              <a:off x="-1" y="0"/>
              <a:ext cx="4835527" cy="3268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/>
            <a:p>
              <a:pPr defTabSz="466725">
                <a:defRPr sz="2400">
                  <a:solidFill>
                    <a:srgbClr val="002060"/>
                  </a:solidFill>
                </a:defRPr>
              </a:pPr>
              <a:r>
                <a:rPr dirty="0" err="1"/>
                <a:t>Нуждались</a:t>
              </a:r>
              <a:r>
                <a:rPr dirty="0"/>
                <a:t> в </a:t>
              </a:r>
              <a:r>
                <a:rPr dirty="0" err="1"/>
                <a:t>дополнительном</a:t>
              </a:r>
              <a:r>
                <a:rPr dirty="0"/>
                <a:t> </a:t>
              </a:r>
              <a:r>
                <a:rPr dirty="0" err="1"/>
                <a:t>обследовании</a:t>
              </a:r>
              <a:r>
                <a:rPr dirty="0"/>
                <a:t> - </a:t>
              </a:r>
              <a:r>
                <a:rPr b="1" dirty="0"/>
                <a:t>6 467</a:t>
              </a:r>
            </a:p>
            <a:p>
              <a:pPr defTabSz="466725">
                <a:defRPr sz="2400">
                  <a:solidFill>
                    <a:srgbClr val="002060"/>
                  </a:solidFill>
                </a:defRPr>
              </a:pPr>
              <a:endParaRPr dirty="0"/>
            </a:p>
            <a:p>
              <a:pPr defTabSz="466725">
                <a:defRPr sz="2400">
                  <a:solidFill>
                    <a:srgbClr val="002060"/>
                  </a:solidFill>
                </a:defRPr>
              </a:pPr>
              <a:r>
                <a:rPr dirty="0" err="1"/>
                <a:t>Дошли</a:t>
              </a:r>
              <a:r>
                <a:rPr dirty="0"/>
                <a:t> </a:t>
              </a:r>
              <a:r>
                <a:rPr dirty="0" err="1"/>
                <a:t>до</a:t>
              </a:r>
              <a:r>
                <a:rPr dirty="0"/>
                <a:t> 2-го </a:t>
              </a:r>
              <a:r>
                <a:rPr dirty="0" err="1"/>
                <a:t>этапа</a:t>
              </a:r>
              <a:r>
                <a:rPr dirty="0"/>
                <a:t> - </a:t>
              </a:r>
              <a:r>
                <a:rPr b="1" dirty="0"/>
                <a:t>3 317</a:t>
              </a:r>
            </a:p>
            <a:p>
              <a:pPr defTabSz="466725">
                <a:defRPr sz="2400">
                  <a:solidFill>
                    <a:srgbClr val="002060"/>
                  </a:solidFill>
                </a:defRPr>
              </a:pPr>
              <a:endParaRPr dirty="0"/>
            </a:p>
            <a:p>
              <a:pPr defTabSz="466725">
                <a:defRPr sz="2400">
                  <a:solidFill>
                    <a:srgbClr val="002060"/>
                  </a:solidFill>
                </a:defRPr>
              </a:pPr>
              <a:r>
                <a:rPr dirty="0" err="1"/>
                <a:t>Из</a:t>
              </a:r>
              <a:r>
                <a:rPr dirty="0"/>
                <a:t> </a:t>
              </a:r>
              <a:r>
                <a:rPr dirty="0" err="1"/>
                <a:t>них</a:t>
              </a:r>
              <a:r>
                <a:rPr dirty="0"/>
                <a:t> </a:t>
              </a:r>
              <a:r>
                <a:rPr dirty="0" err="1"/>
                <a:t>выявлено</a:t>
              </a:r>
              <a:r>
                <a:rPr dirty="0"/>
                <a:t> </a:t>
              </a:r>
              <a:r>
                <a:rPr dirty="0" err="1"/>
                <a:t>случаев</a:t>
              </a:r>
              <a:r>
                <a:rPr dirty="0"/>
                <a:t>: </a:t>
              </a:r>
            </a:p>
            <a:p>
              <a:pPr defTabSz="466725">
                <a:defRPr sz="2400">
                  <a:solidFill>
                    <a:srgbClr val="002060"/>
                  </a:solidFill>
                </a:defRPr>
              </a:pPr>
              <a:r>
                <a:rPr dirty="0"/>
                <a:t>ЗНО –  </a:t>
              </a:r>
              <a:r>
                <a:rPr b="1" dirty="0"/>
                <a:t>1 269 </a:t>
              </a:r>
              <a:r>
                <a:rPr b="1" dirty="0" err="1"/>
                <a:t>случаев</a:t>
              </a:r>
              <a:endParaRPr b="1" dirty="0"/>
            </a:p>
            <a:p>
              <a:pPr defTabSz="466725">
                <a:defRPr sz="2400">
                  <a:solidFill>
                    <a:srgbClr val="002060"/>
                  </a:solidFill>
                </a:defRPr>
              </a:pPr>
              <a:r>
                <a:rPr dirty="0"/>
                <a:t>ДНО – </a:t>
              </a:r>
              <a:r>
                <a:rPr b="1" dirty="0"/>
                <a:t>984</a:t>
              </a:r>
            </a:p>
            <a:p>
              <a:pPr defTabSz="466725">
                <a:defRPr sz="2400">
                  <a:solidFill>
                    <a:srgbClr val="002060"/>
                  </a:solidFill>
                </a:defRPr>
              </a:pPr>
              <a:r>
                <a:rPr dirty="0" err="1"/>
                <a:t>Прочие</a:t>
              </a:r>
              <a:r>
                <a:rPr dirty="0"/>
                <a:t> – </a:t>
              </a:r>
              <a:r>
                <a:rPr b="1" dirty="0"/>
                <a:t>1 064</a:t>
              </a:r>
            </a:p>
          </p:txBody>
        </p:sp>
      </p:grpSp>
      <p:sp>
        <p:nvSpPr>
          <p:cNvPr id="124" name="Прямоугольник"/>
          <p:cNvSpPr/>
          <p:nvPr/>
        </p:nvSpPr>
        <p:spPr>
          <a:xfrm>
            <a:off x="476250" y="908720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Реализация пилотных проектов раннего выявления ЗНО    «ОНКОДОЗОР» в Республике Татарстан*"/>
          <p:cNvSpPr txBox="1"/>
          <p:nvPr/>
        </p:nvSpPr>
        <p:spPr>
          <a:xfrm>
            <a:off x="-456728" y="332656"/>
            <a:ext cx="11950701" cy="489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1940" tIns="51940" rIns="51940" bIns="51940">
            <a:spAutoFit/>
          </a:bodyPr>
          <a:lstStyle/>
          <a:p>
            <a:pPr algn="ctr">
              <a:defRPr sz="25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dirty="0"/>
              <a:t>	</a:t>
            </a:r>
            <a:endParaRPr sz="2700" b="1" dirty="0">
              <a:solidFill>
                <a:srgbClr val="002060"/>
              </a:solidFill>
            </a:endParaRPr>
          </a:p>
        </p:txBody>
      </p:sp>
      <p:sp>
        <p:nvSpPr>
          <p:cNvPr id="90" name="Прямоугольник"/>
          <p:cNvSpPr/>
          <p:nvPr/>
        </p:nvSpPr>
        <p:spPr>
          <a:xfrm>
            <a:off x="476250" y="1124744"/>
            <a:ext cx="11715750" cy="95251"/>
          </a:xfrm>
          <a:prstGeom prst="rect">
            <a:avLst/>
          </a:prstGeom>
          <a:solidFill>
            <a:srgbClr val="843C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2639616" y="476672"/>
            <a:ext cx="85427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Основные области организационного проектирования </a:t>
            </a: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392" y="1844824"/>
            <a:ext cx="11089232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36075" indent="-136075" defTabSz="268264">
              <a:buFont typeface="Arial" pitchFamily="34" charset="0"/>
              <a:buChar char="•"/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2400" dirty="0" smtClean="0">
                <a:solidFill>
                  <a:srgbClr val="002060"/>
                </a:solidFill>
              </a:rPr>
              <a:t>Создание механизмов управления явкой населения на 1-й и 2-й этапы диспансеризации (особенно трудоспособного возраста) </a:t>
            </a:r>
          </a:p>
          <a:p>
            <a:pPr marL="136075" indent="-136075" defTabSz="268264">
              <a:buFont typeface="Arial" pitchFamily="34" charset="0"/>
              <a:buChar char="•"/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136075" indent="-136075" defTabSz="268264">
              <a:buFont typeface="Arial" pitchFamily="34" charset="0"/>
              <a:buChar char="•"/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2400" dirty="0" smtClean="0">
                <a:solidFill>
                  <a:srgbClr val="002060"/>
                </a:solidFill>
              </a:rPr>
              <a:t>Стандартизация методов исследования на первом этапе</a:t>
            </a:r>
          </a:p>
          <a:p>
            <a:pPr marL="136075" indent="-136075" defTabSz="268264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2400" dirty="0" smtClean="0">
                <a:solidFill>
                  <a:srgbClr val="002060"/>
                </a:solidFill>
              </a:rPr>
              <a:t>  диспансеризации</a:t>
            </a:r>
          </a:p>
          <a:p>
            <a:pPr marL="136075" indent="-136075" defTabSz="268264">
              <a:buFont typeface="Arial" pitchFamily="34" charset="0"/>
              <a:buChar char="•"/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136075" indent="-136075" defTabSz="268264">
              <a:buFont typeface="Arial" pitchFamily="34" charset="0"/>
              <a:buChar char="•"/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2400" dirty="0" err="1" smtClean="0">
                <a:solidFill>
                  <a:srgbClr val="002060"/>
                </a:solidFill>
              </a:rPr>
              <a:t>Дообследование</a:t>
            </a:r>
            <a:r>
              <a:rPr lang="ru-RU" sz="2400" dirty="0" smtClean="0">
                <a:solidFill>
                  <a:srgbClr val="002060"/>
                </a:solidFill>
              </a:rPr>
              <a:t> пациентов в группах с выявленными отклонениями </a:t>
            </a:r>
          </a:p>
          <a:p>
            <a:pPr marL="136075" indent="-136075" defTabSz="268264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2400" dirty="0" smtClean="0">
                <a:solidFill>
                  <a:srgbClr val="002060"/>
                </a:solidFill>
              </a:rPr>
              <a:t>  в межрайонных диагностических центрах (2-й этап)</a:t>
            </a:r>
          </a:p>
          <a:p>
            <a:pPr marL="136075" indent="-136075" defTabSz="268264">
              <a:buFont typeface="Arial" pitchFamily="34" charset="0"/>
              <a:buChar char="•"/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136075" indent="-136075" defTabSz="268264">
              <a:buFont typeface="Arial" pitchFamily="34" charset="0"/>
              <a:buChar char="•"/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2400" dirty="0" smtClean="0">
                <a:solidFill>
                  <a:srgbClr val="002060"/>
                </a:solidFill>
              </a:rPr>
              <a:t>Создание единого регистра диспансеризации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976</Words>
  <Application>Microsoft Macintosh PowerPoint</Application>
  <PresentationFormat>Другой</PresentationFormat>
  <Paragraphs>245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целевых и фактических показателей выявляемости ЗНО  при ДОГВН в Республике Татарстан в 2013 г., %</vt:lpstr>
      <vt:lpstr>Презентация PowerPoint</vt:lpstr>
      <vt:lpstr>Презентация PowerPoint</vt:lpstr>
      <vt:lpstr>Низкая явка на II этап диспансеризации  (Республика Татарстан, 2016 год)</vt:lpstr>
      <vt:lpstr>Презентация PowerPoint</vt:lpstr>
      <vt:lpstr>Презентация PowerPoint</vt:lpstr>
      <vt:lpstr>Презентация PowerPoint</vt:lpstr>
      <vt:lpstr>Централизация исследований на базе референсных центров  в 2016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Маклакова</dc:creator>
  <cp:lastModifiedBy>Эдуард Нагуманов</cp:lastModifiedBy>
  <cp:revision>8</cp:revision>
  <dcterms:modified xsi:type="dcterms:W3CDTF">2017-11-13T09:04:45Z</dcterms:modified>
</cp:coreProperties>
</file>