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8" r:id="rId4"/>
    <p:sldId id="269" r:id="rId5"/>
    <p:sldId id="258" r:id="rId6"/>
    <p:sldId id="259" r:id="rId7"/>
    <p:sldId id="271" r:id="rId8"/>
    <p:sldId id="260" r:id="rId9"/>
    <p:sldId id="261" r:id="rId10"/>
    <p:sldId id="262" r:id="rId11"/>
    <p:sldId id="263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64" r:id="rId20"/>
    <p:sldId id="265" r:id="rId21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BF72F-5D38-4385-A0DF-A4AC6078BA34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A2159-4375-47EE-A63C-57F854F7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 3 (Обеспечение здорового образа жизни и содействие благополучию для всех в любом возрасте) и поставленных в ее рамках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задаче 3.4 о сокращении преждевременной смертности от неинфекционных заболеваний на одну треть к 2030 г. и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задаче 3.8 об обеспечении всеобщего охвата услугами здравоохранения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2159-4375-47EE-A63C-57F854F7A6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9140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1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7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4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9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9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2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5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9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3845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4278-093F-4178-ABD2-CBB9C117E4A8}" type="datetimeFigureOut">
              <a:rPr lang="en-US" smtClean="0"/>
              <a:t>13-Nov-17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C12AE-189F-46E6-94BB-12FB54E350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" y="6093296"/>
            <a:ext cx="9139844" cy="7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0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558E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ho.int/medicinedocs/en/m/abstract/Js21454en/" TargetMode="External"/><Relationship Id="rId2" Type="http://schemas.openxmlformats.org/officeDocument/2006/relationships/hyperlink" Target="http://apps.who.int/medicinedocs/en/m/abstract/Js21323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.org/sustainabledevelopment/ru/sustainable-development-goals/" TargetMode="External"/><Relationship Id="rId5" Type="http://schemas.openxmlformats.org/officeDocument/2006/relationships/hyperlink" Target="http://www.who.int/cancer/en/" TargetMode="External"/><Relationship Id="rId4" Type="http://schemas.openxmlformats.org/officeDocument/2006/relationships/hyperlink" Target="http://apps.who.int/gb/ebwha/pdf_files/WHA70/A70_R12-ru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670943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err="1"/>
              <a:t>Комплексный</a:t>
            </a:r>
            <a:r>
              <a:rPr lang="en-US" sz="3600" b="1" dirty="0"/>
              <a:t> </a:t>
            </a:r>
            <a:r>
              <a:rPr lang="en-US" sz="3600" b="1" dirty="0" err="1"/>
              <a:t>подход</a:t>
            </a:r>
            <a:r>
              <a:rPr lang="en-US" sz="3600" b="1" dirty="0"/>
              <a:t> к </a:t>
            </a:r>
            <a:r>
              <a:rPr lang="en-US" sz="3600" b="1" dirty="0" err="1"/>
              <a:t>профилактике</a:t>
            </a:r>
            <a:r>
              <a:rPr lang="en-US" sz="3600" b="1" dirty="0"/>
              <a:t> </a:t>
            </a:r>
            <a:r>
              <a:rPr lang="en-US" sz="3600" b="1" dirty="0" err="1"/>
              <a:t>рака</a:t>
            </a:r>
            <a:r>
              <a:rPr lang="en-US" sz="3600" b="1" dirty="0"/>
              <a:t> и </a:t>
            </a:r>
            <a:r>
              <a:rPr lang="en-US" sz="3600" b="1" dirty="0" err="1"/>
              <a:t>борьбе</a:t>
            </a:r>
            <a:r>
              <a:rPr lang="en-US" sz="3600" b="1" dirty="0"/>
              <a:t> с </a:t>
            </a:r>
            <a:r>
              <a:rPr lang="en-US" sz="3600" b="1" dirty="0" err="1"/>
              <a:t>ним</a:t>
            </a:r>
            <a:r>
              <a:rPr lang="en-US" sz="3600" b="1" dirty="0"/>
              <a:t> </a:t>
            </a:r>
            <a:endParaRPr lang="en-US" sz="3600" dirty="0">
              <a:solidFill>
                <a:srgbClr val="0055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>
            <a:normAutofit/>
          </a:bodyPr>
          <a:lstStyle/>
          <a:p>
            <a:r>
              <a:rPr lang="en-GB" sz="1600" dirty="0" smtClean="0">
                <a:solidFill>
                  <a:srgbClr val="3AA9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Melita </a:t>
            </a:r>
            <a:r>
              <a:rPr lang="en-GB" sz="1600" dirty="0" err="1" smtClean="0">
                <a:solidFill>
                  <a:srgbClr val="3AA9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Vujnovic</a:t>
            </a:r>
            <a:r>
              <a:rPr lang="en-GB" sz="1600" dirty="0" smtClean="0">
                <a:solidFill>
                  <a:srgbClr val="3AA9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600" dirty="0" smtClean="0">
              <a:solidFill>
                <a:srgbClr val="3AA9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rgbClr val="3AA9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Представитель ВОЗ в Российской Федерации</a:t>
            </a:r>
            <a:endParaRPr lang="en-GB" sz="1600" dirty="0">
              <a:solidFill>
                <a:srgbClr val="3AA9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42108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беспечить </a:t>
            </a:r>
            <a:r>
              <a:rPr lang="ru-RU" dirty="0"/>
              <a:t>предоставление обезболивающих средств и оказание паллиативной помощи в соответствии с резолюцией WHA67.19 (2014 г.) о совершенствовании паллиативной медицинской помощи в качестве одного из компонентов комплексного лечения на протяжении всего жизненного </a:t>
            </a:r>
            <a:r>
              <a:rPr lang="ru-RU" dirty="0" smtClean="0"/>
              <a:t>цикла</a:t>
            </a:r>
          </a:p>
          <a:p>
            <a:endParaRPr lang="ru-RU" dirty="0" smtClean="0"/>
          </a:p>
          <a:p>
            <a:r>
              <a:rPr lang="ru-RU" dirty="0" smtClean="0"/>
              <a:t> Российские </a:t>
            </a:r>
            <a:r>
              <a:rPr lang="ru-RU" dirty="0"/>
              <a:t>успехи в этой области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Повысить физическую и ценовую </a:t>
            </a:r>
            <a:r>
              <a:rPr lang="ru-RU" dirty="0"/>
              <a:t>доступность качественных, безопасных и эффективных лекарств (в частности, но не ограничиваясь этим, на основании примерного перечня ВОЗ основных лекарственных средств), вакцин и </a:t>
            </a:r>
            <a:r>
              <a:rPr lang="ru-RU" dirty="0" smtClean="0"/>
              <a:t>средств диагностики </a:t>
            </a:r>
            <a:r>
              <a:rPr lang="ru-RU" dirty="0"/>
              <a:t>рака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7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073"/>
            <a:ext cx="8147248" cy="6340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Новая резолюция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57332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Рекомендации по укреплению здорового образа жизни и борьбы с факторами риска, с особым вниманием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мерам борьбы против табака, изложенных в рамочной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Конвенции 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противораковых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вакцин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устранения неравенства в доступе 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раннему выявлению, своевременному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адекватному лечению, включая обезболивание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паллиативную помощь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Научная обоснованность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результатов для всех людей, живущих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раком, включая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лечение особой популяции -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детей, подростков и молодых взрослых с раком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Интеграция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усилий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профилактике и борьбе с раком в национальные планы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здравоохранения и призыв к расширению деятельности в соответствии с целями устойчивого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Четыре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ключевых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вмешательства, влияющих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смертность от рака к 2025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году: </a:t>
            </a:r>
          </a:p>
          <a:p>
            <a:pPr marL="800100" lvl="2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ранней диагностики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рака шейки матки, груди, прямой кишки или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рака полости рта</a:t>
            </a:r>
          </a:p>
          <a:p>
            <a:pPr marL="800100" lvl="2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партнерств, сетей и центров передового опыта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повышения качества диагностики онкологических заболеваний, лечения и ухода и облегчения междисциплинарного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сотрудничества</a:t>
            </a:r>
          </a:p>
          <a:p>
            <a:pPr marL="800100" lvl="2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Подготовка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медицинских специалистов 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всех уровнях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здравоохранения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Укрепление паллиативной помощи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выживших больных раком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63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ПРИЗЫВАЕТ государства-члены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492514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(1) продолжать реализацию «дорожной карты» национальных обязательств по профилактике рака и других неинфекционных заболеваний и борьбе с ними, предусмотренных в резолюциях Генеральной Ассамблеи Организации Объединенных Наций 66/2 (2011 г.) </a:t>
            </a:r>
            <a:r>
              <a:rPr lang="ru-RU" dirty="0" smtClean="0"/>
              <a:t>и </a:t>
            </a:r>
            <a:r>
              <a:rPr lang="ru-RU" dirty="0"/>
              <a:t>Политической декларации Совещания высокого уровня Генеральной Ассамблеи по профилактике неинфекционных заболеваний и борьбе с ними и 68/300 (2014 г.) об Итоговом документе совещания высокого уровня Генеральной Ассамблеи по всеобъемлющему обзору и оценке прогресса, достигнутого в профилактике неинфекционных заболеваний и борьбе с ними;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(2) выполнять также четыре национальные обязательства с установленными сроками выполнения в 2015 и 2016 гг., указанные в Итоговом документе, в связи с подготовкой к проведению в 2018 г. третьего Совещания высокого уровня Генеральной Ассамблеи Организации Объединенных Наций по профилактике неинфекционных заболеваний и борьбе с ними, с учетом технической записки ВОЗ от 1 мая 2015 </a:t>
            </a:r>
            <a:r>
              <a:rPr lang="ru-RU" dirty="0" smtClean="0"/>
              <a:t>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03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ПРИЗЫВАЕТ государства-члены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2"/>
            <a:ext cx="8219256" cy="456510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(3) обеспечивать интеграцию и расширение масштабов применения национальных мер профилактики рака и борьбы с ним в рамках национальных мер борьбы с неинфекционными заболеваниями, принимая во внимание Повестку в области устойчивого развития на период до 2030 г.; </a:t>
            </a:r>
          </a:p>
          <a:p>
            <a:r>
              <a:rPr lang="ru-RU" dirty="0"/>
              <a:t>(4) разрабатывать, при необходимости, и осуществлять национальные планы борьбы с раком, обеспечивающие охват всех возрастных групп, которые располагают достаточными ресурсами, возможностями проведения мониторинга и обеспечения подотчетности и которые призваны обеспечить синергетический эффект и эффективность с точки зрения затрат в сочетании с другими мерами в области здравоохранения; </a:t>
            </a:r>
          </a:p>
          <a:p>
            <a:r>
              <a:rPr lang="ru-RU" dirty="0"/>
              <a:t>(5) осуществлять сбор высококачественных общепопуляционных данных о заболеваемости и смертности в отношении онкологических заболеваний для всех возрастных групп с разбивкой по видам онкологических заболеваний, включая оценку неравенств, с помощью популяционных реестров онкологических больных </a:t>
            </a:r>
            <a:r>
              <a:rPr lang="ru-RU" dirty="0" smtClean="0"/>
              <a:t>…</a:t>
            </a:r>
          </a:p>
          <a:p>
            <a:r>
              <a:rPr lang="ru-RU" dirty="0"/>
              <a:t>(6) ускорить осуществление государствами-участниками Рамочной конвенции ВОЗ по борьбе против табака; а государствам-членам, еще не сделавшим этого, – присоединиться к Конвенции как можно раньше, учитывая, что существенное сокращение потребления табака вносит важный вклад в профилактику и борьбу против рака; а также принимать меры по предотвращению вмешательства табачной промышленности в проводимую политику в области общественного здравоохранения, с тем чтобы обеспечить успешное противодействие факторам риска, сопутствующим неинфекционным заболеваниям;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82629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ПРИЗЫВАЕТ государства-члены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(7) развивать первичную профилактику онкологических заболеваний; </a:t>
            </a:r>
          </a:p>
          <a:p>
            <a:r>
              <a:rPr lang="ru-RU" dirty="0"/>
              <a:t>(8) расширять доступ к недорогостоящей вакцинации от инфекций, связанных с онкологическими заболеваниями, в рамках национальных планов иммунизации, с учетом эпидемиологических характеристик стран и возможностей систем здравоохранения, а также в соответствии с задачами по иммунизации, предусмотренными глобальным планом действий в отношении вакцин;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51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ПРИЗЫВАЕТ государства-члены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2"/>
            <a:ext cx="8363272" cy="4853134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(9) разрабатывать, осуществлять и контролировать реализацию составленных с учетом национальных эпидемиологических характеристик программ ранней диагностики распространенных видов рака и скрининга на онкологические заболевания, учитывающих аспекты практической осуществимости и экономичности скрининга, а также обеспечивать своевременную диагностику и лечение; </a:t>
            </a:r>
          </a:p>
          <a:p>
            <a:r>
              <a:rPr lang="ru-RU" dirty="0"/>
              <a:t>(10) разрабатывать и внедрять научно обоснованные протоколы ведения онкологических заболеваний как у детей, так и взрослых, включая паллиативную помощь; </a:t>
            </a:r>
          </a:p>
          <a:p>
            <a:r>
              <a:rPr lang="ru-RU" dirty="0"/>
              <a:t>(11) сотрудничать путем укрепления, в соответствующих случаях, региональных и субрегиональных партнерств и сетей для создания экспертных центров по ведению отдельных видов онкологических заболеваний; </a:t>
            </a:r>
            <a:endParaRPr lang="ru-RU" dirty="0" smtClean="0"/>
          </a:p>
          <a:p>
            <a:r>
              <a:rPr lang="ru-RU" dirty="0"/>
              <a:t>(12) способствовать выполнению рекомендаций, которые поддерживают принятие клинических решений и направлений на основе эффективного, безопасного и экономичного использования услуг по диагностике и лечению онкологических заболеваний, таких как хирургические операции, облучение и химиотерапия, а также обеспечивать </a:t>
            </a:r>
            <a:r>
              <a:rPr lang="ru-RU" dirty="0" err="1"/>
              <a:t>межсекторальное</a:t>
            </a:r>
            <a:r>
              <a:rPr lang="ru-RU" dirty="0"/>
              <a:t> сотрудничество между специалистами здравоохранения, включая подготовку кадров на всех уровнях систем здравоохранения; </a:t>
            </a:r>
            <a:endParaRPr lang="ru-RU" dirty="0" smtClean="0"/>
          </a:p>
          <a:p>
            <a:r>
              <a:rPr lang="ru-RU" dirty="0"/>
              <a:t>(13) обеспечивать устойчивое выделение внутренних людских и финансовых ресурсов и изучать возможности использования добровольных и инновационных подходов к финансированию борьбы против рака и обеспечения справедливого доступа к недорогостоящей онкологической помощи;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17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ПРИЗЫВАЕТ государства-члены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21317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(14) оказывать содействие проведению научных исследований в области онкологических заболеваний и расширять базу фактических данных по вопросам профилактики рака и борьбы с ним, включая научные исследования по таким темам, как показатели здоровья, качество жизни и </a:t>
            </a:r>
            <a:r>
              <a:rPr lang="ru-RU" dirty="0" err="1"/>
              <a:t>затратоэффективность</a:t>
            </a:r>
            <a:r>
              <a:rPr lang="ru-RU" dirty="0"/>
              <a:t>; </a:t>
            </a:r>
          </a:p>
          <a:p>
            <a:r>
              <a:rPr lang="ru-RU" dirty="0"/>
              <a:t>(15) обеспечить предоставление обезболивающих средств и оказание паллиативной помощи в соответствии с резолюцией WHA67.19 (2014 г.) о совершенствовании паллиативной медицинской помощи в качестве одного из компонентов комплексного лечения на протяжении всего жизненного цикла; </a:t>
            </a:r>
          </a:p>
          <a:p>
            <a:r>
              <a:rPr lang="ru-RU" dirty="0"/>
              <a:t>(16) разрабатывать и содействовать реализации мер по последующему наблюдению за лицами, перенесшими онкологические заболевания, терапии отдаленных последствий и третичной профилактике с активным участием лиц, перенесших онкологические заболевания, и их родственников; </a:t>
            </a:r>
          </a:p>
          <a:p>
            <a:r>
              <a:rPr lang="ru-RU" dirty="0"/>
              <a:t>(17) содействовать раннему выявлению потребностей пациентов и расширять доступ к мерам реабилитации, в том числе в том, что касается трудоустройства, психосоциальной и паллиативной помощи; </a:t>
            </a:r>
            <a:endParaRPr lang="ru-RU" dirty="0" smtClean="0"/>
          </a:p>
          <a:p>
            <a:r>
              <a:rPr lang="ru-RU" dirty="0"/>
              <a:t>(18) развивать и содействовать предоставлению услуг психосоциального консультирования и </a:t>
            </a:r>
            <a:r>
              <a:rPr lang="ru-RU" dirty="0" err="1"/>
              <a:t>послелечебного</a:t>
            </a:r>
            <a:r>
              <a:rPr lang="ru-RU" dirty="0"/>
              <a:t> ухода </a:t>
            </a:r>
            <a:r>
              <a:rPr lang="ru-RU" dirty="0" err="1"/>
              <a:t>онкобольным</a:t>
            </a:r>
            <a:r>
              <a:rPr lang="ru-RU" dirty="0"/>
              <a:t> и их родственникам, учитывая, что рак все чаще принимает хроническую форму;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03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ПРИЗЫВАЕТ государства-члены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40768"/>
            <a:ext cx="9001000" cy="511256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(19) продолжать работу по формированию партнерских связей между государственными органами и гражданским обществом, опираясь на помощь неправительственных организаций, занимающихся вопросами охраны здоровья, и организаций, защищающих интересы пациентов, и оказывать соответствующую поддержку в предоставлении услуг по профилактике онкологических заболеваний и борьбе с ними, лечению этих болезней и организации ухода за больными, включая паллиативную помощь; </a:t>
            </a:r>
          </a:p>
          <a:p>
            <a:r>
              <a:rPr lang="ru-RU" dirty="0"/>
              <a:t>(20) прилагать усилия к выполнению задачи 3.4 Цели в области устойчивого развития 3, вновь подтверждая свое твердое намерение сократить к 2030 г. преждевременную смертность от рака и других неинфекционных заболеваний на одну треть; </a:t>
            </a:r>
          </a:p>
          <a:p>
            <a:r>
              <a:rPr lang="ru-RU" dirty="0"/>
              <a:t>(21) обеспечивать наличие и приемлемость по стоимости качественных, безопасных и эффективных лекарственных средств (особенно включенных в Примерный перечень ВОЗ основных лекарственных средств, но не ограничиваясь ими), вакцин и средств диагностики рака; </a:t>
            </a:r>
          </a:p>
          <a:p>
            <a:r>
              <a:rPr lang="ru-RU" dirty="0"/>
              <a:t>(22) расширять доступ к всеобъемлющим и </a:t>
            </a:r>
            <a:r>
              <a:rPr lang="ru-RU" dirty="0" err="1"/>
              <a:t>затратоэффективным</a:t>
            </a:r>
            <a:r>
              <a:rPr lang="ru-RU" dirty="0"/>
              <a:t> мероприятиям по профилактике, лечению и уходу в целях комплексного ведения онкологических заболеваний, включая, среди прочего, улучшение доступа к приемлемым по стоимости, безопасным, эффективным и качественным лекарственным препаратам, средствам диагностики и другим технологиям;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55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8640960" cy="634083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dirty="0" smtClean="0"/>
              <a:t>ПРЕДЛАГАЕТ Генеральному директору ВОЗ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41376"/>
            <a:ext cx="8496944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Подготовить и представить 144-й сессии Исполнительного комитета всеобъемлющий технический доклад, в котором будут </a:t>
            </a:r>
            <a:r>
              <a:rPr lang="ru-RU" sz="2000" dirty="0" smtClean="0"/>
              <a:t>рассмотрены</a:t>
            </a:r>
          </a:p>
          <a:p>
            <a:r>
              <a:rPr lang="ru-RU" sz="2000" dirty="0" smtClean="0"/>
              <a:t> подходы </a:t>
            </a:r>
            <a:r>
              <a:rPr lang="ru-RU" sz="2000" dirty="0"/>
              <a:t>к ценообразованию, включая вопросы </a:t>
            </a:r>
            <a:r>
              <a:rPr lang="ru-RU" sz="2000" dirty="0" err="1"/>
              <a:t>транспарентности</a:t>
            </a:r>
            <a:r>
              <a:rPr lang="ru-RU" sz="2000" dirty="0"/>
              <a:t>, и </a:t>
            </a:r>
            <a:endParaRPr lang="ru-RU" sz="2000" dirty="0" smtClean="0"/>
          </a:p>
          <a:p>
            <a:r>
              <a:rPr lang="ru-RU" sz="2000" dirty="0" smtClean="0"/>
              <a:t>их </a:t>
            </a:r>
            <a:r>
              <a:rPr lang="ru-RU" sz="2000" dirty="0"/>
              <a:t>влияние на наличие и ценовую доступность средств профилактики и лечения рака, в том числе данные о пользе, непредвиденных негативных последствиях и стимулах для инвестиций в научные исследования и разработки, в том числе инновационные, в области борьбы с раком, а также </a:t>
            </a:r>
            <a:endParaRPr lang="ru-RU" sz="2000" dirty="0" smtClean="0"/>
          </a:p>
          <a:p>
            <a:r>
              <a:rPr lang="ru-RU" sz="2000" dirty="0" smtClean="0"/>
              <a:t>взаимосвязь </a:t>
            </a:r>
            <a:r>
              <a:rPr lang="ru-RU" sz="2000" dirty="0"/>
              <a:t>между вводимыми ресурсами на разных этапах создания стоимости и устанавливаемой ценой, дефицит финансирования научных исследований и разработок в области борьбы с раком и возможности для повышения доступности, в том числе ценовой, таких лекарственных </a:t>
            </a:r>
            <a:r>
              <a:rPr lang="ru-RU" sz="2000" dirty="0" smtClean="0"/>
              <a:t>средств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29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642195"/>
          </a:xfrm>
        </p:spPr>
        <p:txBody>
          <a:bodyPr>
            <a:normAutofit/>
          </a:bodyPr>
          <a:lstStyle/>
          <a:p>
            <a:r>
              <a:rPr lang="ru-RU" sz="2400" b="1" dirty="0"/>
              <a:t>СЕМИДЕСЯТАЯ СЕССИЯ ВСЕМИРНОЙ АССАМБЛЕИ ЗДРАВООХРАНЕНИЯ 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Резолюция WHA70.12 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845023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ru-RU" sz="2400" b="1" dirty="0" smtClean="0"/>
              <a:t>Пункт </a:t>
            </a:r>
            <a:r>
              <a:rPr lang="ru-RU" sz="2400" b="1" dirty="0"/>
              <a:t>15.6 повестки дня 31 мая 2017 г. </a:t>
            </a:r>
            <a:endParaRPr lang="ru-RU" sz="2400" dirty="0"/>
          </a:p>
          <a:p>
            <a:pPr marL="0" indent="0" algn="ctr">
              <a:buNone/>
            </a:pPr>
            <a:r>
              <a:rPr lang="ru-RU" b="1" dirty="0"/>
              <a:t>Профилактика рака и борьба с ним в контексте комплексного подхода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42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Документы и ссылки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7525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WHA58.22 - Cancer Prevention and Control. WHA Resolution; Fifty-eighth World Health Assembly, 2005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WHA67.19 - Strengthening of Palliative Care as a Component of Comprehensive Care Throughout the Life Course. WHA Resolution; Sixty-seventh World Health Assembly, 2014</a:t>
            </a:r>
            <a:endParaRPr lang="ru-RU" dirty="0" smtClean="0"/>
          </a:p>
          <a:p>
            <a:r>
              <a:rPr lang="en-US" dirty="0"/>
              <a:t>WHA70.12 - </a:t>
            </a:r>
            <a:r>
              <a:rPr lang="ru-RU" dirty="0"/>
              <a:t> Профилактика рака и борьба с ним в контексте комплексного подхода </a:t>
            </a:r>
            <a:r>
              <a:rPr lang="en-US" dirty="0"/>
              <a:t>; </a:t>
            </a:r>
            <a:r>
              <a:rPr lang="ru-RU" dirty="0"/>
              <a:t>Семидесятая сессия Всемирной ассамблеи </a:t>
            </a:r>
            <a:r>
              <a:rPr lang="ru-RU" dirty="0" smtClean="0"/>
              <a:t>здравоохранения, 2017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apps.who.int/gb/ebwha/pdf_files/WHA70/A70_R12-ru.pdf</a:t>
            </a:r>
            <a:endParaRPr lang="ru-RU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Ссылки </a:t>
            </a:r>
          </a:p>
          <a:p>
            <a:r>
              <a:rPr lang="en-US" dirty="0">
                <a:hlinkClick r:id="rId5"/>
              </a:rPr>
              <a:t>http://www.who.int/cancer/en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r>
              <a:rPr lang="en-US" dirty="0">
                <a:hlinkClick r:id="rId6"/>
              </a:rPr>
              <a:t>http://www.un.org/sustainabledevelopment/ru/sustainable-development-goals</a:t>
            </a:r>
            <a:r>
              <a:rPr lang="en-US" dirty="0" smtClean="0">
                <a:hlinkClick r:id="rId6"/>
              </a:rPr>
              <a:t>/</a:t>
            </a:r>
            <a:endParaRPr lang="ru-RU" dirty="0" smtClean="0"/>
          </a:p>
          <a:p>
            <a:r>
              <a:rPr lang="en-US" dirty="0"/>
              <a:t>http://apps.who.int/gb/ebwha/pdf_files/WHA70/A70_R12-ru.pdf</a:t>
            </a:r>
            <a:endParaRPr lang="ru-RU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6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Актуальнейшая проблема здравоохранения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781126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ru-RU" dirty="0" smtClean="0"/>
              <a:t>В 2015 г.  8,8 </a:t>
            </a:r>
            <a:r>
              <a:rPr lang="ru-RU" dirty="0"/>
              <a:t>миллиона </a:t>
            </a:r>
            <a:r>
              <a:rPr lang="ru-RU" dirty="0" smtClean="0"/>
              <a:t>человек умерли от рака </a:t>
            </a:r>
          </a:p>
          <a:p>
            <a:r>
              <a:rPr lang="ru-RU" dirty="0" smtClean="0"/>
              <a:t>Большая </a:t>
            </a:r>
            <a:r>
              <a:rPr lang="ru-RU" dirty="0"/>
              <a:t>часть которых в странах с низким и средним уровнем доходов </a:t>
            </a:r>
            <a:endParaRPr lang="ru-RU" dirty="0" smtClean="0"/>
          </a:p>
          <a:p>
            <a:r>
              <a:rPr lang="ru-RU" dirty="0" smtClean="0"/>
              <a:t>В 2010 г. 1,16 млрд </a:t>
            </a:r>
            <a:r>
              <a:rPr lang="ru-RU" dirty="0" err="1" smtClean="0"/>
              <a:t>долл</a:t>
            </a:r>
            <a:r>
              <a:rPr lang="ru-RU" dirty="0" smtClean="0"/>
              <a:t> США - общие экономические затраты, связанные с онкологическим заболеваниями </a:t>
            </a:r>
          </a:p>
          <a:p>
            <a:r>
              <a:rPr lang="ru-RU" dirty="0" smtClean="0"/>
              <a:t>Число </a:t>
            </a:r>
            <a:r>
              <a:rPr lang="ru-RU" dirty="0"/>
              <a:t>новых случаев заболевания в год возрастет с 14,1 миллиона в 2012 г. до 21,6 миллиона в 2030 г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Неравенства </a:t>
            </a:r>
            <a:r>
              <a:rPr lang="ru-RU" dirty="0"/>
              <a:t>в отношении воздействия факторов риска и доступа к скринингу, ранней диагностике и своевременному и надлежащему лечению </a:t>
            </a:r>
            <a:endParaRPr lang="ru-RU" dirty="0" smtClean="0"/>
          </a:p>
          <a:p>
            <a:r>
              <a:rPr lang="ru-RU" dirty="0" smtClean="0"/>
              <a:t>От 30 до 50% случаев рака можно предотвратить</a:t>
            </a:r>
          </a:p>
        </p:txBody>
      </p:sp>
    </p:spTree>
    <p:extLst>
      <p:ext uri="{BB962C8B-B14F-4D97-AF65-F5344CB8AC3E}">
        <p14:creationId xmlns:p14="http://schemas.microsoft.com/office/powerpoint/2010/main" val="204710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12073"/>
            <a:ext cx="914501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Настоятельная необходимость инвестиций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75" y="1497848"/>
            <a:ext cx="5266928" cy="1540766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ru-RU" sz="2400" b="1" dirty="0"/>
              <a:t>Глобальный план </a:t>
            </a:r>
            <a:r>
              <a:rPr lang="ru-RU" sz="2400" b="1" dirty="0" smtClean="0"/>
              <a:t>действий </a:t>
            </a:r>
            <a:r>
              <a:rPr lang="ru-RU" sz="2400" b="1" dirty="0"/>
              <a:t>по профилактике неинфекционных заболеваний и борьбе с </a:t>
            </a:r>
            <a:r>
              <a:rPr lang="ru-RU" sz="2400" b="1" dirty="0" smtClean="0"/>
              <a:t>ними (</a:t>
            </a:r>
            <a:r>
              <a:rPr lang="ru-RU" sz="2400" dirty="0" smtClean="0"/>
              <a:t>План </a:t>
            </a:r>
            <a:r>
              <a:rPr lang="ru-RU" sz="2400" dirty="0"/>
              <a:t>действий </a:t>
            </a:r>
            <a:r>
              <a:rPr lang="ru-RU" sz="2400" dirty="0" smtClean="0"/>
              <a:t>ВОЗ на </a:t>
            </a:r>
            <a:r>
              <a:rPr lang="ru-RU" sz="2400" dirty="0"/>
              <a:t>2013-2020 гг</a:t>
            </a:r>
            <a:r>
              <a:rPr lang="ru-RU" sz="2400" dirty="0" smtClean="0"/>
              <a:t>.)</a:t>
            </a:r>
          </a:p>
          <a:p>
            <a:pPr fontAlgn="base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4784"/>
            <a:ext cx="1285551" cy="182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un.org/sustainabledevelopment/ru/wp-content/uploads/sites/5/2015/06/R_SDG_Icons-01-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56485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3420566"/>
            <a:ext cx="6206633" cy="80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www.un.org/sustainabledevelopment/ru/wp-content/uploads/sites/5/2015/06/R_SDG_Icons-01-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15810"/>
            <a:ext cx="1681039" cy="168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ww.un.org/sustainabledevelopment/ru/wp-content/uploads/sites/5/2015/06/R_SDG_Icons-01-1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700" y="4375646"/>
            <a:ext cx="1621202" cy="162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99992" y="4375646"/>
            <a:ext cx="23762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Задача </a:t>
            </a:r>
            <a:r>
              <a:rPr lang="ru-RU" sz="1400" b="1" dirty="0"/>
              <a:t>3.4 </a:t>
            </a:r>
            <a:r>
              <a:rPr lang="ru-RU" sz="1400" dirty="0"/>
              <a:t>о сокращении преждевременной смертности </a:t>
            </a:r>
            <a:r>
              <a:rPr lang="ru-RU" sz="1400" dirty="0" smtClean="0"/>
              <a:t>НИЗ </a:t>
            </a:r>
            <a:r>
              <a:rPr lang="ru-RU" sz="1400" dirty="0"/>
              <a:t>на одну треть к 2030 г. и </a:t>
            </a:r>
          </a:p>
          <a:p>
            <a:r>
              <a:rPr lang="ru-RU" sz="1400" b="1" dirty="0" smtClean="0"/>
              <a:t>Задача </a:t>
            </a:r>
            <a:r>
              <a:rPr lang="ru-RU" sz="1400" b="1" dirty="0"/>
              <a:t>3.8 </a:t>
            </a:r>
            <a:r>
              <a:rPr lang="ru-RU" sz="1400" dirty="0" smtClean="0"/>
              <a:t>об обеспечении </a:t>
            </a:r>
            <a:r>
              <a:rPr lang="ru-RU" sz="1400" dirty="0"/>
              <a:t>всеобщего охвата услугами здравоохранения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83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Ранняя диагностика, быстро назначенное </a:t>
            </a:r>
            <a:r>
              <a:rPr lang="ru-RU" dirty="0"/>
              <a:t>и </a:t>
            </a:r>
            <a:r>
              <a:rPr lang="ru-RU" dirty="0" smtClean="0"/>
              <a:t>соответствующее </a:t>
            </a:r>
            <a:r>
              <a:rPr lang="ru-RU" dirty="0"/>
              <a:t>лечение, включая обезболивающее </a:t>
            </a:r>
            <a:r>
              <a:rPr lang="ru-RU" dirty="0" smtClean="0"/>
              <a:t>лечение и паллиативную помощь, </a:t>
            </a:r>
            <a:r>
              <a:rPr lang="ru-RU" dirty="0"/>
              <a:t>могут снизить смертность и улучшить результаты и качество жизни онкологических больных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6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результате </a:t>
            </a:r>
            <a:r>
              <a:rPr lang="ru-RU" dirty="0"/>
              <a:t>инвестиций в инновационные методы лечения онкологических заболеваний за последние годы были внедрены новые фармацевтические продукты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НО</a:t>
            </a:r>
          </a:p>
          <a:p>
            <a:r>
              <a:rPr lang="ru-RU" dirty="0"/>
              <a:t>у</a:t>
            </a:r>
            <a:r>
              <a:rPr lang="ru-RU" dirty="0" smtClean="0"/>
              <a:t>величиваются затраты </a:t>
            </a:r>
            <a:r>
              <a:rPr lang="ru-RU" dirty="0"/>
              <a:t>для систем здравоохранения и </a:t>
            </a:r>
            <a:r>
              <a:rPr lang="ru-RU" dirty="0" smtClean="0"/>
              <a:t>пациентов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432048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Важное </a:t>
            </a:r>
            <a:r>
              <a:rPr lang="ru-RU" dirty="0"/>
              <a:t>значение устранения барьеров в доступе к безопасным, качественным, эффективным и приемлемым по стоимости лекарственным средствам, медицинским продуктам и надлежащей технологии для профилактики, выявления, скрининга, диагностики и лечения онкологических заболеваний, включая хирургические вмешательства, путем укрепления национальных систем здравоохранения и усиления международного сотрудничества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Конечная цель  - расширение </a:t>
            </a:r>
            <a:r>
              <a:rPr lang="ru-RU" dirty="0"/>
              <a:t>доступа </a:t>
            </a:r>
            <a:r>
              <a:rPr lang="ru-RU" dirty="0" smtClean="0"/>
              <a:t>к лечению для </a:t>
            </a:r>
            <a:r>
              <a:rPr lang="ru-RU" dirty="0"/>
              <a:t>пациентов, в том числе посредством увеличения потенциала систем здравоохранения для обеспечения такого </a:t>
            </a:r>
            <a:r>
              <a:rPr lang="ru-RU" dirty="0" smtClean="0"/>
              <a:t>доступа...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9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Глобальная стратегия и план действий по общественному здравоохранению, инновациям и интеллектуальной собственности </a:t>
            </a:r>
          </a:p>
        </p:txBody>
      </p:sp>
    </p:spTree>
    <p:extLst>
      <p:ext uri="{BB962C8B-B14F-4D97-AF65-F5344CB8AC3E}">
        <p14:creationId xmlns:p14="http://schemas.microsoft.com/office/powerpoint/2010/main" val="162643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1762</Words>
  <Application>Microsoft Office PowerPoint</Application>
  <PresentationFormat>On-screen Show (4:3)</PresentationFormat>
  <Paragraphs>87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Комплексный подход к профилактике рака и борьбе с ним </vt:lpstr>
      <vt:lpstr>СЕМИДЕСЯТАЯ СЕССИЯ ВСЕМИРНОЙ АССАМБЛЕИ ЗДРАВООХРАНЕНИЯ   Резолюция WHA70.12  </vt:lpstr>
      <vt:lpstr>Актуальнейшая проблема здравоохранения </vt:lpstr>
      <vt:lpstr>Настоятельная необходимость инвестиций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Новая резолюция</vt:lpstr>
      <vt:lpstr>ПРИЗЫВАЕТ государства-члены </vt:lpstr>
      <vt:lpstr>ПРИЗЫВАЕТ государства-члены </vt:lpstr>
      <vt:lpstr>ПРИЗЫВАЕТ государства-члены </vt:lpstr>
      <vt:lpstr>ПРИЗЫВАЕТ государства-члены </vt:lpstr>
      <vt:lpstr>ПРИЗЫВАЕТ государства-члены </vt:lpstr>
      <vt:lpstr>ПРИЗЫВАЕТ государства-члены </vt:lpstr>
      <vt:lpstr> ПРЕДЛАГАЕТ Генеральному директору ВОЗ   </vt:lpstr>
      <vt:lpstr>Документы и ссылки 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BARRETT, David Alexander</dc:creator>
  <cp:lastModifiedBy>Elena Yurasova</cp:lastModifiedBy>
  <cp:revision>29</cp:revision>
  <cp:lastPrinted>2017-11-13T09:24:52Z</cp:lastPrinted>
  <dcterms:created xsi:type="dcterms:W3CDTF">2016-07-06T13:14:59Z</dcterms:created>
  <dcterms:modified xsi:type="dcterms:W3CDTF">2017-11-13T09:33:59Z</dcterms:modified>
</cp:coreProperties>
</file>