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8" r:id="rId14"/>
    <p:sldId id="272" r:id="rId15"/>
    <p:sldId id="273" r:id="rId16"/>
    <p:sldId id="274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0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25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8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905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9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03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1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7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8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7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6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1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9417-BE27-4DC0-A647-A7D387CFDFE5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6413DD-074A-4904-9EE7-CF028C17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0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/>
              <a:t>Функции национальных медицинских исследовательских центров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 </a:t>
            </a:r>
            <a:r>
              <a:rPr lang="ru-RU" sz="3200" dirty="0"/>
              <a:t>организационно-методическому руководству </a:t>
            </a:r>
            <a:r>
              <a:rPr lang="ru-RU" sz="3200" dirty="0" smtClean="0"/>
              <a:t>организациями </a:t>
            </a:r>
            <a:br>
              <a:rPr lang="ru-RU" sz="3200" dirty="0" smtClean="0"/>
            </a:br>
            <a:r>
              <a:rPr lang="ru-RU" sz="3200" dirty="0" smtClean="0"/>
              <a:t>по профилю «онкология».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r>
              <a:rPr lang="ru-RU" dirty="0" smtClean="0"/>
              <a:t>Петровский А.В.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шаги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680520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Формирование подразделения по работе с регионами</a:t>
            </a:r>
          </a:p>
          <a:p>
            <a:r>
              <a:rPr lang="ru-RU" sz="2800" dirty="0" smtClean="0"/>
              <a:t>Расширение штатов организационно-методического, учебного, научного отделов</a:t>
            </a:r>
          </a:p>
          <a:p>
            <a:r>
              <a:rPr lang="ru-RU" sz="2800" dirty="0" smtClean="0"/>
              <a:t>Создание группы </a:t>
            </a:r>
            <a:r>
              <a:rPr lang="ru-RU" sz="2800" dirty="0" err="1" smtClean="0"/>
              <a:t>телемедицинских</a:t>
            </a:r>
            <a:r>
              <a:rPr lang="ru-RU" sz="2800" dirty="0" smtClean="0"/>
              <a:t> консультаций</a:t>
            </a:r>
          </a:p>
          <a:p>
            <a:r>
              <a:rPr lang="ru-RU" sz="2800" dirty="0" smtClean="0"/>
              <a:t>Взаимодействие НМИЦ по онкологии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874831"/>
            <a:ext cx="6517482" cy="1881910"/>
          </a:xfrm>
        </p:spPr>
        <p:txBody>
          <a:bodyPr/>
          <a:lstStyle/>
          <a:p>
            <a:r>
              <a:rPr lang="en-US" altLang="ru-RU" dirty="0" err="1"/>
              <a:t>Ассоциация</a:t>
            </a:r>
            <a:r>
              <a:rPr lang="en-US" altLang="ru-RU" dirty="0"/>
              <a:t> </a:t>
            </a:r>
            <a:r>
              <a:rPr lang="en-US" altLang="ru-RU" dirty="0" err="1"/>
              <a:t>онкологов</a:t>
            </a:r>
            <a:r>
              <a:rPr lang="en-US" altLang="ru-RU" dirty="0"/>
              <a:t> </a:t>
            </a:r>
            <a:r>
              <a:rPr lang="en-US" altLang="ru-RU" dirty="0" err="1"/>
              <a:t>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6874" y="4005064"/>
            <a:ext cx="6287254" cy="1028699"/>
          </a:xfrm>
        </p:spPr>
        <p:txBody>
          <a:bodyPr>
            <a:noAutofit/>
          </a:bodyPr>
          <a:lstStyle/>
          <a:p>
            <a:r>
              <a:rPr lang="ru-RU" sz="3000" b="1" u="sng" dirty="0"/>
              <a:t>Итоги работы за </a:t>
            </a:r>
            <a:r>
              <a:rPr lang="ru-RU" sz="3000" b="1" u="sng" dirty="0" smtClean="0"/>
              <a:t>2017 год</a:t>
            </a:r>
            <a:endParaRPr lang="ru-RU" sz="3000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22" t="10400" r="67436" b="75880"/>
          <a:stretch/>
        </p:blipFill>
        <p:spPr>
          <a:xfrm>
            <a:off x="5479463" y="0"/>
            <a:ext cx="3657728" cy="9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Обновление сайта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54" b="5807"/>
          <a:stretch/>
        </p:blipFill>
        <p:spPr>
          <a:xfrm>
            <a:off x="1693861" y="2060848"/>
            <a:ext cx="7021167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200" y="5877272"/>
            <a:ext cx="658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www.oncology-association.ru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70406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051719" y="1700808"/>
            <a:ext cx="6482681" cy="38920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/>
              <a:t>29</a:t>
            </a:r>
            <a:r>
              <a:rPr lang="ru-RU" sz="2800" dirty="0" smtClean="0"/>
              <a:t> сентября 2017 года </a:t>
            </a:r>
            <a:r>
              <a:rPr lang="ru-RU" sz="2800" dirty="0"/>
              <a:t>Министерство юстиции РФ утвердило новый </a:t>
            </a:r>
            <a:r>
              <a:rPr lang="ru-RU" sz="2800" dirty="0" smtClean="0"/>
              <a:t>устав.</a:t>
            </a:r>
            <a:endParaRPr lang="ru-RU" sz="2800" dirty="0"/>
          </a:p>
          <a:p>
            <a:r>
              <a:rPr lang="ru-RU" sz="2800" dirty="0" smtClean="0"/>
              <a:t>Общероссийский национальный союз «Ассоциация онкологов России»</a:t>
            </a:r>
          </a:p>
          <a:p>
            <a:r>
              <a:rPr lang="ru-RU" sz="2800" dirty="0" smtClean="0"/>
              <a:t>Президент ОНС «АОР» 			Давыдов М.И.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38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03648" y="2242746"/>
            <a:ext cx="5103998" cy="4498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1"/>
            <a:r>
              <a:rPr lang="ru-RU" sz="2400" dirty="0" smtClean="0"/>
              <a:t>Проекты </a:t>
            </a:r>
            <a:r>
              <a:rPr lang="ru-RU" sz="2400" dirty="0"/>
              <a:t>рекомендаций в апреле 2017 года были размещены для обсуждения на сайте </a:t>
            </a:r>
            <a:r>
              <a:rPr lang="ru-RU" sz="2400" dirty="0" smtClean="0"/>
              <a:t>АОР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pPr lvl="1"/>
            <a:r>
              <a:rPr lang="ru-RU" altLang="ru-RU" sz="2400" dirty="0"/>
              <a:t>Утверждение </a:t>
            </a:r>
            <a:r>
              <a:rPr lang="ru-RU" altLang="ru-RU" sz="2400" dirty="0" smtClean="0"/>
              <a:t>рекомендаций </a:t>
            </a:r>
            <a:r>
              <a:rPr lang="ru-RU" altLang="ru-RU" sz="2400" dirty="0"/>
              <a:t>на Съезде онкологов </a:t>
            </a:r>
            <a:r>
              <a:rPr lang="ru-RU" altLang="ru-RU" sz="2400" dirty="0" smtClean="0"/>
              <a:t>России</a:t>
            </a:r>
          </a:p>
          <a:p>
            <a:pPr lvl="1"/>
            <a:r>
              <a:rPr lang="ru-RU" altLang="ru-RU" sz="2400" dirty="0"/>
              <a:t>с</a:t>
            </a:r>
            <a:r>
              <a:rPr lang="en-US" altLang="ru-RU" sz="2400" dirty="0" smtClean="0"/>
              <a:t>r.rosminzdrav.ru</a:t>
            </a:r>
          </a:p>
          <a:p>
            <a:pPr lvl="1"/>
            <a:r>
              <a:rPr lang="ru-RU" altLang="ru-RU" sz="2400" dirty="0" smtClean="0"/>
              <a:t>Декабрь 2017 – издание книги</a:t>
            </a:r>
          </a:p>
          <a:p>
            <a:pPr lvl="1"/>
            <a:r>
              <a:rPr lang="ru-RU" altLang="ru-RU" sz="2400" dirty="0" smtClean="0"/>
              <a:t>Январь 2018 – приложение для смартфонов</a:t>
            </a:r>
            <a:endParaRPr lang="en-US" altLang="ru-RU" sz="2400" dirty="0"/>
          </a:p>
          <a:p>
            <a:pPr lvl="1"/>
            <a:endParaRPr lang="ru-RU" altLang="ru-RU" sz="2400" dirty="0"/>
          </a:p>
          <a:p>
            <a:pPr lvl="1"/>
            <a:endParaRPr lang="ru-RU" sz="1800" dirty="0"/>
          </a:p>
          <a:p>
            <a:endParaRPr lang="ru-RU" sz="2400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629" t="21875" r="34769" b="8710"/>
          <a:stretch/>
        </p:blipFill>
        <p:spPr>
          <a:xfrm>
            <a:off x="6507646" y="2226945"/>
            <a:ext cx="2484966" cy="32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051720" y="2324100"/>
            <a:ext cx="6768430" cy="331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Онкологические учреждения – 74</a:t>
            </a:r>
          </a:p>
          <a:p>
            <a:r>
              <a:rPr lang="ru-RU" sz="2400" dirty="0"/>
              <a:t>Профессиональные общества – 18</a:t>
            </a:r>
          </a:p>
          <a:p>
            <a:r>
              <a:rPr lang="ru-RU" sz="2400" dirty="0"/>
              <a:t>Физические лица - 2105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332" y="1321138"/>
            <a:ext cx="7773338" cy="11971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/>
              <a:t>Члены АОР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6175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Образовательные, научные  программы</a:t>
            </a:r>
            <a:br>
              <a:rPr lang="ru-RU" dirty="0" smtClean="0"/>
            </a:br>
            <a:r>
              <a:rPr lang="ru-RU" dirty="0" smtClean="0"/>
              <a:t>Экспертная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983300" y="2708920"/>
            <a:ext cx="6513000" cy="335013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100" dirty="0"/>
              <a:t>Проведены конференции и мастер-классы по различным проблемам онкологии в </a:t>
            </a:r>
            <a:r>
              <a:rPr lang="ru-RU" sz="2100" dirty="0" smtClean="0"/>
              <a:t>13 регионах РФ</a:t>
            </a:r>
          </a:p>
          <a:p>
            <a:r>
              <a:rPr lang="ru-RU" sz="2100" dirty="0"/>
              <a:t>Произведена экспертная оценка качества оказания онкологической помощи населению в </a:t>
            </a:r>
            <a:r>
              <a:rPr lang="ru-RU" sz="2100" dirty="0" smtClean="0"/>
              <a:t>6 регионах </a:t>
            </a:r>
            <a:r>
              <a:rPr lang="ru-RU" sz="2100" dirty="0"/>
              <a:t>РФ</a:t>
            </a:r>
            <a:endParaRPr lang="ru-RU" sz="1950" dirty="0"/>
          </a:p>
          <a:p>
            <a:endParaRPr lang="ru-RU" sz="2100" dirty="0" smtClean="0"/>
          </a:p>
          <a:p>
            <a:endParaRPr lang="ru-RU" sz="1650" dirty="0"/>
          </a:p>
        </p:txBody>
      </p:sp>
    </p:spTree>
    <p:extLst>
      <p:ext uri="{BB962C8B-B14F-4D97-AF65-F5344CB8AC3E}">
        <p14:creationId xmlns:p14="http://schemas.microsoft.com/office/powerpoint/2010/main" val="17585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0681" r="1122" b="9690"/>
          <a:stretch/>
        </p:blipFill>
        <p:spPr>
          <a:xfrm>
            <a:off x="1385996" y="2204864"/>
            <a:ext cx="747108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0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112" t="11769" r="30113" b="16636"/>
          <a:stretch>
            <a:fillRect/>
          </a:stretch>
        </p:blipFill>
        <p:spPr bwMode="auto">
          <a:xfrm>
            <a:off x="1547664" y="188640"/>
            <a:ext cx="5904656" cy="664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НМИЦ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1340768"/>
            <a:ext cx="6591985" cy="51845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Онкология:</a:t>
            </a:r>
          </a:p>
          <a:p>
            <a:pPr lvl="1"/>
            <a:r>
              <a:rPr lang="ru-RU" sz="2000" dirty="0" smtClean="0"/>
              <a:t>НМИЦ онкологии им. Н.Н. Блохина</a:t>
            </a:r>
          </a:p>
          <a:p>
            <a:pPr lvl="1"/>
            <a:r>
              <a:rPr lang="ru-RU" sz="2000" dirty="0" smtClean="0"/>
              <a:t>НМИЦ онкологии им. Н.Н. Петрова</a:t>
            </a:r>
          </a:p>
          <a:p>
            <a:r>
              <a:rPr lang="ru-RU" sz="2400" dirty="0" smtClean="0"/>
              <a:t>Радиология (радиотерапия?)</a:t>
            </a:r>
          </a:p>
          <a:p>
            <a:pPr lvl="1"/>
            <a:r>
              <a:rPr lang="ru-RU" sz="2000" dirty="0" smtClean="0"/>
              <a:t>НМИЦ радиологии</a:t>
            </a:r>
          </a:p>
          <a:p>
            <a:r>
              <a:rPr lang="ru-RU" sz="2400" dirty="0" smtClean="0"/>
              <a:t>Детская онкология</a:t>
            </a:r>
          </a:p>
          <a:p>
            <a:pPr lvl="1"/>
            <a:r>
              <a:rPr lang="ru-RU" sz="2000" dirty="0" smtClean="0"/>
              <a:t>НМИЦ </a:t>
            </a:r>
            <a:r>
              <a:rPr lang="ru-RU" sz="2000" dirty="0"/>
              <a:t>центр детской гематологии, онкологии и иммунологии имени Дмитрия </a:t>
            </a:r>
            <a:r>
              <a:rPr lang="ru-RU" sz="2000" dirty="0" smtClean="0"/>
              <a:t>Рогачева</a:t>
            </a:r>
          </a:p>
          <a:p>
            <a:r>
              <a:rPr lang="ru-RU" sz="2400" dirty="0" smtClean="0"/>
              <a:t>Гематология</a:t>
            </a:r>
          </a:p>
          <a:p>
            <a:pPr lvl="1"/>
            <a:r>
              <a:rPr lang="ru-RU" sz="2000" dirty="0" smtClean="0"/>
              <a:t>НМИЦ гематологии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118" t="14951" r="30113" b="64366"/>
          <a:stretch>
            <a:fillRect/>
          </a:stretch>
        </p:blipFill>
        <p:spPr bwMode="auto">
          <a:xfrm>
            <a:off x="1475656" y="332656"/>
            <a:ext cx="7156487" cy="22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5356" t="16380" r="47238" b="25661"/>
          <a:stretch>
            <a:fillRect/>
          </a:stretch>
        </p:blipFill>
        <p:spPr bwMode="auto">
          <a:xfrm>
            <a:off x="2843808" y="2601786"/>
            <a:ext cx="4248472" cy="4114309"/>
          </a:xfrm>
          <a:prstGeom prst="rect">
            <a:avLst/>
          </a:prstGeom>
          <a:noFill/>
          <a:ln w="158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484784"/>
            <a:ext cx="6591985" cy="377762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Организационно-методическая помощь учреждениям 3-го уровня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Организация консультаций в сложных случаях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Дистанционное повышение квалификации мед работников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Мониторинг показателей заболеваемости и смертности, разработка планов по их снижению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Мониторинг качества медицинской помощи, в том числе с выездом на места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Совершенствование качества нормативно-методической документации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628800"/>
            <a:ext cx="6789440" cy="4824536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2. Лекарственное обеспечение и регулирование обращения медицинских изделий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Перечень ЖНВЛП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Применение препаратов «</a:t>
            </a:r>
            <a:r>
              <a:rPr lang="en-US" sz="2000" dirty="0" smtClean="0"/>
              <a:t>off-label</a:t>
            </a:r>
            <a:r>
              <a:rPr lang="ru-RU" sz="2000" dirty="0" smtClean="0"/>
              <a:t>», незарегистрированных препаратов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Сопровождение пациентов в части назначения и обеспечения лекарственными препаратами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Инновационные модели финансирования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Анализ потребности в лекарственных препаратах</a:t>
            </a:r>
          </a:p>
          <a:p>
            <a:pPr marL="914400" lvl="1" indent="-514350">
              <a:buFont typeface="+mj-lt"/>
              <a:buAutoNum type="alphaLcParenR"/>
            </a:pPr>
            <a:endParaRPr lang="ru-RU" sz="2000" dirty="0" smtClean="0"/>
          </a:p>
          <a:p>
            <a:pPr marL="914400" lvl="1" indent="-514350">
              <a:buFont typeface="+mj-lt"/>
              <a:buAutoNum type="alphaLcParenR"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628800"/>
            <a:ext cx="6717432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dirty="0"/>
              <a:t>3</a:t>
            </a:r>
            <a:r>
              <a:rPr lang="ru-RU" sz="2400" dirty="0" smtClean="0"/>
              <a:t>. Анализ и стратегическое развитие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Совершенствование маршрутизации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Учетно-отчетная документация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Анализ основных целевых индикаторов, показателям смертности и т.д.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Подготовка ежегодных сборников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Анализ ошибок ведения документации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Семинары по ведению статистического учета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Кодирование заболеваемости и причин смерти</a:t>
            </a:r>
          </a:p>
          <a:p>
            <a:pPr marL="914400" lvl="1" indent="-514350">
              <a:buFont typeface="+mj-lt"/>
              <a:buAutoNum type="alphaLcParenR"/>
            </a:pPr>
            <a:endParaRPr lang="ru-RU" sz="2000" dirty="0" smtClean="0"/>
          </a:p>
          <a:p>
            <a:pPr marL="914400" lvl="1" indent="-514350">
              <a:buFont typeface="+mj-lt"/>
              <a:buAutoNum type="alphaLcParenR"/>
            </a:pP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5201" y="1412776"/>
            <a:ext cx="6679935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4. Подготовка кадров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Разработка профильных программ ординатуры, аспирантуры, повышения квалификации и переподготовке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Методическое сопровождение профильных кафедр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Повышение квалификации профессорско-преподавательского состава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Определение необходимого объема подготовки специалистов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Разработка профессиональных стандартов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Участие в аккредитации специалистов</a:t>
            </a:r>
          </a:p>
          <a:p>
            <a:pPr marL="914400" lvl="1" indent="-514350">
              <a:buFont typeface="+mj-lt"/>
              <a:buAutoNum type="alphaLcParenR"/>
            </a:pP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5200" y="1628800"/>
            <a:ext cx="6679935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dirty="0" smtClean="0"/>
              <a:t>5. Научно-организационная деятельность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Анализ тем НИОКР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Определение актуальных направлений исследований и разработок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Ежегодный анализ результатов исследований и разработок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Определение потребности отрасли в инновационных продуктах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000" dirty="0" smtClean="0"/>
              <a:t>Научно-методическое руководство в определении тематик квалификационных работ на соискание ученых степеней</a:t>
            </a:r>
          </a:p>
          <a:p>
            <a:pPr marL="914400" lvl="1" indent="-514350">
              <a:buNone/>
            </a:pPr>
            <a:endParaRPr lang="ru-RU" sz="2000" dirty="0" smtClean="0"/>
          </a:p>
          <a:p>
            <a:pPr marL="914400" lvl="1" indent="-514350">
              <a:buFont typeface="+mj-lt"/>
              <a:buAutoNum type="alphaLcParenR"/>
            </a:pPr>
            <a:endParaRPr lang="ru-RU" sz="2000" dirty="0" smtClean="0"/>
          </a:p>
          <a:p>
            <a:pPr marL="914400" lvl="1" indent="-514350">
              <a:buFont typeface="+mj-lt"/>
              <a:buAutoNum type="alphaLcParenR"/>
            </a:pP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382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Легкий дым</vt:lpstr>
      <vt:lpstr>Функции национальных медицинских исследовательских центров  по организационно-методическому руководству организациями  по профилю «онкология».</vt:lpstr>
      <vt:lpstr>Презентация PowerPoint</vt:lpstr>
      <vt:lpstr>20 НМИЦ</vt:lpstr>
      <vt:lpstr>Презентация PowerPoint</vt:lpstr>
      <vt:lpstr>Основные направления</vt:lpstr>
      <vt:lpstr>Основные направления</vt:lpstr>
      <vt:lpstr>Основные направления</vt:lpstr>
      <vt:lpstr>Основные направления</vt:lpstr>
      <vt:lpstr>Основные направления</vt:lpstr>
      <vt:lpstr>Практические шаги</vt:lpstr>
      <vt:lpstr>Ассоциация онкологов России</vt:lpstr>
      <vt:lpstr>Обновление сайта</vt:lpstr>
      <vt:lpstr>Устав</vt:lpstr>
      <vt:lpstr>Клинические рекомендации</vt:lpstr>
      <vt:lpstr>Презентация PowerPoint</vt:lpstr>
      <vt:lpstr>Образовательные, научные  программы Экспертная работа</vt:lpstr>
      <vt:lpstr>Благодарю за внимание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национальных медицинских исследовательских центров  по организационно-методическому руководству организациями  по профилю «онкология».</dc:title>
  <dc:creator>Пользователь Windows</dc:creator>
  <cp:lastModifiedBy>Alexander</cp:lastModifiedBy>
  <cp:revision>5</cp:revision>
  <dcterms:created xsi:type="dcterms:W3CDTF">2017-11-13T01:24:02Z</dcterms:created>
  <dcterms:modified xsi:type="dcterms:W3CDTF">2017-11-13T02:53:49Z</dcterms:modified>
</cp:coreProperties>
</file>